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1" r:id="rId6"/>
    <p:sldId id="262" r:id="rId7"/>
    <p:sldId id="291" r:id="rId8"/>
    <p:sldId id="263" r:id="rId9"/>
    <p:sldId id="292" r:id="rId10"/>
    <p:sldId id="293" r:id="rId11"/>
    <p:sldId id="294" r:id="rId12"/>
    <p:sldId id="264" r:id="rId13"/>
    <p:sldId id="295" r:id="rId14"/>
    <p:sldId id="296" r:id="rId15"/>
    <p:sldId id="297" r:id="rId16"/>
    <p:sldId id="298" r:id="rId17"/>
    <p:sldId id="299" r:id="rId18"/>
    <p:sldId id="300" r:id="rId19"/>
    <p:sldId id="301" r:id="rId20"/>
    <p:sldId id="302" r:id="rId21"/>
    <p:sldId id="303" r:id="rId22"/>
    <p:sldId id="306" r:id="rId23"/>
    <p:sldId id="304" r:id="rId24"/>
    <p:sldId id="305" r:id="rId25"/>
    <p:sldId id="266" r:id="rId26"/>
    <p:sldId id="267" r:id="rId27"/>
    <p:sldId id="307" r:id="rId28"/>
    <p:sldId id="308" r:id="rId29"/>
    <p:sldId id="309" r:id="rId30"/>
  </p:sldIdLst>
  <p:sldSz cx="9144000" cy="5143500" type="screen16x9"/>
  <p:notesSz cx="6858000" cy="9144000"/>
  <p:embeddedFontLst>
    <p:embeddedFont>
      <p:font typeface="Bebas Neue" panose="020B0606020202050201" pitchFamily="34" charset="0"/>
      <p:regular r:id="rId32"/>
    </p:embeddedFont>
    <p:embeddedFont>
      <p:font typeface="Maven Pro" panose="02010600030101010101" charset="0"/>
      <p:regular r:id="rId33"/>
      <p:bold r:id="rId34"/>
    </p:embeddedFont>
    <p:embeddedFont>
      <p:font typeface="Nunito Light" pitchFamily="2" charset="0"/>
      <p:regular r:id="rId35"/>
      <p:italic r:id="rId36"/>
    </p:embeddedFont>
    <p:embeddedFont>
      <p:font typeface="Roboto Condensed Light" panose="02000000000000000000" pitchFamily="2" charset="0"/>
      <p:regular r:id="rId37"/>
      <p:italic r:id="rId38"/>
    </p:embeddedFont>
    <p:embeddedFont>
      <p:font typeface="Segoe UI" panose="020B0502040204020203" pitchFamily="34" charset="0"/>
      <p:regular r:id="rId39"/>
      <p:bold r:id="rId40"/>
      <p:italic r:id="rId41"/>
      <p:boldItalic r:id="rId42"/>
    </p:embeddedFont>
    <p:embeddedFont>
      <p:font typeface="Segoe UI Black" panose="020B0A02040204020203" pitchFamily="34" charset="0"/>
      <p:bold r:id="rId43"/>
      <p:boldItalic r:id="rId44"/>
    </p:embeddedFont>
    <p:embeddedFont>
      <p:font typeface="Segoe UI Semibold" panose="020B0702040204020203" pitchFamily="34" charset="0"/>
      <p:bold r:id="rId45"/>
      <p:boldItalic r:id="rId46"/>
    </p:embeddedFont>
    <p:embeddedFont>
      <p:font typeface="Segoe UI Variable Display Semib" pitchFamily="2" charset="0"/>
      <p:bold r:id="rId47"/>
    </p:embeddedFont>
    <p:embeddedFont>
      <p:font typeface="Share Tech" panose="02010600030101010101"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4A74BA-B404-4C09-9EE8-9269B4B41C3C}">
  <a:tblStyle styleId="{134A74BA-B404-4C09-9EE8-9269B4B41C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b16c18d1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b16c18d1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16c18d10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16c18d10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457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16c18d10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16c18d10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66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559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524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3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700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96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160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86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b16c18d10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b16c18d1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831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945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963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9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b16c18d10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b16c18d10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439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b16c18d105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b16c18d105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b16c18d10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b16c18d10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b16c18d10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b16c18d10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887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b16c18d10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b16c18d10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41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b16c18d10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b16c18d10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b16c18d1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b16c18d1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b16c18d105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b16c18d105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b16c18d10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b16c18d1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b16c18d10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b16c18d1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524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16c18d10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16c18d10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b16c18d105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b16c18d10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046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45100"/>
            <a:ext cx="4242900" cy="2377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2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2600"/>
            <a:ext cx="42429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solidFill>
                  <a:schemeClr val="dk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1" name="Google Shape;11;p2"/>
          <p:cNvSpPr/>
          <p:nvPr/>
        </p:nvSpPr>
        <p:spPr>
          <a:xfrm>
            <a:off x="8781344" y="240034"/>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756292" y="1085276"/>
            <a:ext cx="188650" cy="2468354"/>
            <a:chOff x="250617" y="2402301"/>
            <a:chExt cx="188650" cy="2468354"/>
          </a:xfrm>
        </p:grpSpPr>
        <p:sp>
          <p:nvSpPr>
            <p:cNvPr id="13" name="Google Shape;13;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139298" y="21446"/>
            <a:ext cx="98059" cy="1906193"/>
            <a:chOff x="139298" y="21446"/>
            <a:chExt cx="98059" cy="1906193"/>
          </a:xfrm>
        </p:grpSpPr>
        <p:sp>
          <p:nvSpPr>
            <p:cNvPr id="18" name="Google Shape;18;p2"/>
            <p:cNvSpPr/>
            <p:nvPr/>
          </p:nvSpPr>
          <p:spPr>
            <a:xfrm>
              <a:off x="139298" y="182934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4088"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414454" y="1881556"/>
            <a:ext cx="121434" cy="2043400"/>
            <a:chOff x="414454" y="1881556"/>
            <a:chExt cx="121434" cy="2043400"/>
          </a:xfrm>
        </p:grpSpPr>
        <p:sp>
          <p:nvSpPr>
            <p:cNvPr id="21" name="Google Shape;21;p2"/>
            <p:cNvSpPr/>
            <p:nvPr/>
          </p:nvSpPr>
          <p:spPr>
            <a:xfrm>
              <a:off x="470939" y="18815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4454" y="3618720"/>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4936" y="3844499"/>
              <a:ext cx="80469" cy="80458"/>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6004644" y="4796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67909" y="144286"/>
            <a:ext cx="121451" cy="12097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3"/>
        <p:cNvGrpSpPr/>
        <p:nvPr/>
      </p:nvGrpSpPr>
      <p:grpSpPr>
        <a:xfrm>
          <a:off x="0" y="0"/>
          <a:ext cx="0" cy="0"/>
          <a:chOff x="0" y="0"/>
          <a:chExt cx="0" cy="0"/>
        </a:xfrm>
      </p:grpSpPr>
      <p:sp>
        <p:nvSpPr>
          <p:cNvPr id="134" name="Google Shape;134;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5" name="Google Shape;135;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6" name="Google Shape;136;p11"/>
          <p:cNvGrpSpPr/>
          <p:nvPr/>
        </p:nvGrpSpPr>
        <p:grpSpPr>
          <a:xfrm>
            <a:off x="278798" y="1881556"/>
            <a:ext cx="191952" cy="1929123"/>
            <a:chOff x="278798" y="1881556"/>
            <a:chExt cx="191952" cy="1929123"/>
          </a:xfrm>
        </p:grpSpPr>
        <p:sp>
          <p:nvSpPr>
            <p:cNvPr id="137" name="Google Shape;137;p11"/>
            <p:cNvSpPr/>
            <p:nvPr/>
          </p:nvSpPr>
          <p:spPr>
            <a:xfrm>
              <a:off x="370541" y="18815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278798" y="3618728"/>
              <a:ext cx="191952" cy="191952"/>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11"/>
          <p:cNvGrpSpPr/>
          <p:nvPr/>
        </p:nvGrpSpPr>
        <p:grpSpPr>
          <a:xfrm>
            <a:off x="8518310" y="1117301"/>
            <a:ext cx="191952" cy="1289053"/>
            <a:chOff x="8518310" y="1117301"/>
            <a:chExt cx="191952" cy="1289053"/>
          </a:xfrm>
        </p:grpSpPr>
        <p:sp>
          <p:nvSpPr>
            <p:cNvPr id="140" name="Google Shape;140;p11"/>
            <p:cNvSpPr/>
            <p:nvPr/>
          </p:nvSpPr>
          <p:spPr>
            <a:xfrm>
              <a:off x="8610060" y="1117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8518310" y="2214403"/>
              <a:ext cx="191952" cy="191952"/>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11"/>
          <p:cNvGrpSpPr/>
          <p:nvPr/>
        </p:nvGrpSpPr>
        <p:grpSpPr>
          <a:xfrm>
            <a:off x="8786190" y="2702371"/>
            <a:ext cx="121446" cy="1966926"/>
            <a:chOff x="8786190" y="2702371"/>
            <a:chExt cx="121446" cy="1966926"/>
          </a:xfrm>
        </p:grpSpPr>
        <p:sp>
          <p:nvSpPr>
            <p:cNvPr id="143" name="Google Shape;143;p11"/>
            <p:cNvSpPr/>
            <p:nvPr/>
          </p:nvSpPr>
          <p:spPr>
            <a:xfrm>
              <a:off x="8842675" y="2702371"/>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786190" y="4547851"/>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1"/>
          <p:cNvSpPr/>
          <p:nvPr/>
        </p:nvSpPr>
        <p:spPr>
          <a:xfrm>
            <a:off x="4949065" y="46085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6784265" y="4824001"/>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7933240" y="46085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1297019" y="4780084"/>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5DED3F-2250-4059-A081-0763E91FFBD7}" type="datetimeFigureOut">
              <a:rPr lang="vi-VN" smtClean="0"/>
              <a:t>20/04/2023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F375C7A4-623B-4B8C-B35E-03040F05A10E}" type="slidenum">
              <a:rPr lang="vi-VN" smtClean="0"/>
              <a:t>‹#›</a:t>
            </a:fld>
            <a:endParaRPr lang="vi-VN"/>
          </a:p>
        </p:txBody>
      </p:sp>
    </p:spTree>
    <p:extLst>
      <p:ext uri="{BB962C8B-B14F-4D97-AF65-F5344CB8AC3E}">
        <p14:creationId xmlns:p14="http://schemas.microsoft.com/office/powerpoint/2010/main" val="262881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373850" y="1992131"/>
            <a:ext cx="5067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6441451" y="1992131"/>
            <a:ext cx="13287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a:spLocks noGrp="1"/>
          </p:cNvSpPr>
          <p:nvPr>
            <p:ph type="subTitle" idx="1"/>
          </p:nvPr>
        </p:nvSpPr>
        <p:spPr>
          <a:xfrm>
            <a:off x="1373850" y="2760613"/>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0" name="Google Shape;30;p3"/>
          <p:cNvGrpSpPr/>
          <p:nvPr/>
        </p:nvGrpSpPr>
        <p:grpSpPr>
          <a:xfrm>
            <a:off x="8566507" y="188009"/>
            <a:ext cx="188886" cy="1181531"/>
            <a:chOff x="2877432" y="975334"/>
            <a:chExt cx="188886" cy="1181531"/>
          </a:xfrm>
        </p:grpSpPr>
        <p:sp>
          <p:nvSpPr>
            <p:cNvPr id="31" name="Google Shape;31;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329496" y="1091548"/>
            <a:ext cx="199001" cy="2139769"/>
            <a:chOff x="8008096" y="2108910"/>
            <a:chExt cx="199001" cy="2139769"/>
          </a:xfrm>
        </p:grpSpPr>
        <p:sp>
          <p:nvSpPr>
            <p:cNvPr id="36" name="Google Shape;36;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20000" y="1215751"/>
            <a:ext cx="7704000" cy="196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Anaheim"/>
              <a:buChar char="●"/>
              <a:defRPr sz="1200"/>
            </a:lvl1pPr>
            <a:lvl2pPr marL="914400" lvl="1" indent="-317500" rtl="0">
              <a:lnSpc>
                <a:spcPct val="100000"/>
              </a:lnSpc>
              <a:spcBef>
                <a:spcPts val="1000"/>
              </a:spcBef>
              <a:spcAft>
                <a:spcPts val="0"/>
              </a:spcAft>
              <a:buSzPts val="1400"/>
              <a:buFont typeface="Roboto Condensed Light"/>
              <a:buChar char="○"/>
              <a:defRPr sz="1200"/>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grpSp>
        <p:nvGrpSpPr>
          <p:cNvPr id="41" name="Google Shape;41;p4"/>
          <p:cNvGrpSpPr/>
          <p:nvPr/>
        </p:nvGrpSpPr>
        <p:grpSpPr>
          <a:xfrm>
            <a:off x="278798" y="1881556"/>
            <a:ext cx="191952" cy="1929123"/>
            <a:chOff x="278798" y="1881556"/>
            <a:chExt cx="191952" cy="1929123"/>
          </a:xfrm>
        </p:grpSpPr>
        <p:sp>
          <p:nvSpPr>
            <p:cNvPr id="42" name="Google Shape;42;p4"/>
            <p:cNvSpPr/>
            <p:nvPr/>
          </p:nvSpPr>
          <p:spPr>
            <a:xfrm>
              <a:off x="370541" y="18815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278798" y="3618728"/>
              <a:ext cx="191952" cy="191952"/>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4"/>
          <p:cNvSpPr/>
          <p:nvPr/>
        </p:nvSpPr>
        <p:spPr>
          <a:xfrm>
            <a:off x="7472809" y="145861"/>
            <a:ext cx="121451" cy="12097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8518310" y="1117301"/>
            <a:ext cx="191952" cy="1289053"/>
            <a:chOff x="8518310" y="1117301"/>
            <a:chExt cx="191952" cy="1289053"/>
          </a:xfrm>
        </p:grpSpPr>
        <p:sp>
          <p:nvSpPr>
            <p:cNvPr id="46" name="Google Shape;46;p4"/>
            <p:cNvSpPr/>
            <p:nvPr/>
          </p:nvSpPr>
          <p:spPr>
            <a:xfrm>
              <a:off x="8610060" y="1117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518310" y="2214403"/>
              <a:ext cx="191952" cy="191952"/>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a:off x="8786190" y="2702371"/>
            <a:ext cx="121446" cy="1966926"/>
            <a:chOff x="8786190" y="2702371"/>
            <a:chExt cx="121446" cy="1966926"/>
          </a:xfrm>
        </p:grpSpPr>
        <p:sp>
          <p:nvSpPr>
            <p:cNvPr id="49" name="Google Shape;49;p4"/>
            <p:cNvSpPr/>
            <p:nvPr/>
          </p:nvSpPr>
          <p:spPr>
            <a:xfrm>
              <a:off x="8842675" y="2702371"/>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786190" y="4547851"/>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4"/>
          <p:cNvSpPr/>
          <p:nvPr/>
        </p:nvSpPr>
        <p:spPr>
          <a:xfrm>
            <a:off x="4949065" y="46085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784265" y="4824001"/>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933240" y="46085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297019" y="4780084"/>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7145669" y="31180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536915" y="1163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443269" y="224034"/>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94334" y="289486"/>
            <a:ext cx="121451" cy="12097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33415" y="145401"/>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5"/>
          <p:cNvSpPr txBox="1">
            <a:spLocks noGrp="1"/>
          </p:cNvSpPr>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5"/>
          <p:cNvSpPr txBox="1">
            <a:spLocks noGrp="1"/>
          </p:cNvSpPr>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algn="ctr" rtl="0">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algn="ctr" rtl="0">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algn="ctr" rtl="0">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algn="ctr" rtl="0">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algn="ctr" rtl="0">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algn="ctr" rtl="0">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algn="ctr" rtl="0">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algn="ctr" rtl="0">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a:endParaRPr/>
          </a:p>
        </p:txBody>
      </p:sp>
      <p:sp>
        <p:nvSpPr>
          <p:cNvPr id="65" name="Google Shape;65;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Share Tech"/>
              <a:buNone/>
              <a:defRPr sz="2400">
                <a:solidFill>
                  <a:schemeClr val="dk1"/>
                </a:solidFill>
                <a:latin typeface="Share Tech"/>
                <a:ea typeface="Share Tech"/>
                <a:cs typeface="Share Tech"/>
                <a:sym typeface="Share Tech"/>
              </a:defRPr>
            </a:lvl1pPr>
            <a:lvl2pPr lvl="1" algn="ctr" rtl="0">
              <a:lnSpc>
                <a:spcPct val="100000"/>
              </a:lnSpc>
              <a:spcBef>
                <a:spcPts val="0"/>
              </a:spcBef>
              <a:spcAft>
                <a:spcPts val="0"/>
              </a:spcAft>
              <a:buSzPts val="2400"/>
              <a:buFont typeface="Share Tech"/>
              <a:buNone/>
              <a:defRPr sz="2400">
                <a:latin typeface="Share Tech"/>
                <a:ea typeface="Share Tech"/>
                <a:cs typeface="Share Tech"/>
                <a:sym typeface="Share Tech"/>
              </a:defRPr>
            </a:lvl2pPr>
            <a:lvl3pPr lvl="2" algn="ctr" rtl="0">
              <a:lnSpc>
                <a:spcPct val="100000"/>
              </a:lnSpc>
              <a:spcBef>
                <a:spcPts val="0"/>
              </a:spcBef>
              <a:spcAft>
                <a:spcPts val="0"/>
              </a:spcAft>
              <a:buSzPts val="2400"/>
              <a:buFont typeface="Share Tech"/>
              <a:buNone/>
              <a:defRPr sz="2400">
                <a:latin typeface="Share Tech"/>
                <a:ea typeface="Share Tech"/>
                <a:cs typeface="Share Tech"/>
                <a:sym typeface="Share Tech"/>
              </a:defRPr>
            </a:lvl3pPr>
            <a:lvl4pPr lvl="3" algn="ctr" rtl="0">
              <a:lnSpc>
                <a:spcPct val="100000"/>
              </a:lnSpc>
              <a:spcBef>
                <a:spcPts val="0"/>
              </a:spcBef>
              <a:spcAft>
                <a:spcPts val="0"/>
              </a:spcAft>
              <a:buSzPts val="2400"/>
              <a:buFont typeface="Share Tech"/>
              <a:buNone/>
              <a:defRPr sz="2400">
                <a:latin typeface="Share Tech"/>
                <a:ea typeface="Share Tech"/>
                <a:cs typeface="Share Tech"/>
                <a:sym typeface="Share Tech"/>
              </a:defRPr>
            </a:lvl4pPr>
            <a:lvl5pPr lvl="4" algn="ctr" rtl="0">
              <a:lnSpc>
                <a:spcPct val="100000"/>
              </a:lnSpc>
              <a:spcBef>
                <a:spcPts val="0"/>
              </a:spcBef>
              <a:spcAft>
                <a:spcPts val="0"/>
              </a:spcAft>
              <a:buSzPts val="2400"/>
              <a:buFont typeface="Share Tech"/>
              <a:buNone/>
              <a:defRPr sz="2400">
                <a:latin typeface="Share Tech"/>
                <a:ea typeface="Share Tech"/>
                <a:cs typeface="Share Tech"/>
                <a:sym typeface="Share Tech"/>
              </a:defRPr>
            </a:lvl5pPr>
            <a:lvl6pPr lvl="5" algn="ctr" rtl="0">
              <a:lnSpc>
                <a:spcPct val="100000"/>
              </a:lnSpc>
              <a:spcBef>
                <a:spcPts val="0"/>
              </a:spcBef>
              <a:spcAft>
                <a:spcPts val="0"/>
              </a:spcAft>
              <a:buSzPts val="2400"/>
              <a:buFont typeface="Share Tech"/>
              <a:buNone/>
              <a:defRPr sz="2400">
                <a:latin typeface="Share Tech"/>
                <a:ea typeface="Share Tech"/>
                <a:cs typeface="Share Tech"/>
                <a:sym typeface="Share Tech"/>
              </a:defRPr>
            </a:lvl6pPr>
            <a:lvl7pPr lvl="6" algn="ctr" rtl="0">
              <a:lnSpc>
                <a:spcPct val="100000"/>
              </a:lnSpc>
              <a:spcBef>
                <a:spcPts val="0"/>
              </a:spcBef>
              <a:spcAft>
                <a:spcPts val="0"/>
              </a:spcAft>
              <a:buSzPts val="2400"/>
              <a:buFont typeface="Share Tech"/>
              <a:buNone/>
              <a:defRPr sz="2400">
                <a:latin typeface="Share Tech"/>
                <a:ea typeface="Share Tech"/>
                <a:cs typeface="Share Tech"/>
                <a:sym typeface="Share Tech"/>
              </a:defRPr>
            </a:lvl7pPr>
            <a:lvl8pPr lvl="7" algn="ctr" rtl="0">
              <a:lnSpc>
                <a:spcPct val="100000"/>
              </a:lnSpc>
              <a:spcBef>
                <a:spcPts val="0"/>
              </a:spcBef>
              <a:spcAft>
                <a:spcPts val="0"/>
              </a:spcAft>
              <a:buSzPts val="2400"/>
              <a:buFont typeface="Share Tech"/>
              <a:buNone/>
              <a:defRPr sz="2400">
                <a:latin typeface="Share Tech"/>
                <a:ea typeface="Share Tech"/>
                <a:cs typeface="Share Tech"/>
                <a:sym typeface="Share Tech"/>
              </a:defRPr>
            </a:lvl8pPr>
            <a:lvl9pPr lvl="8" algn="ctr" rtl="0">
              <a:lnSpc>
                <a:spcPct val="100000"/>
              </a:lnSpc>
              <a:spcBef>
                <a:spcPts val="0"/>
              </a:spcBef>
              <a:spcAft>
                <a:spcPts val="0"/>
              </a:spcAft>
              <a:buSzPts val="2400"/>
              <a:buFont typeface="Share Tech"/>
              <a:buNone/>
              <a:defRPr sz="2400">
                <a:latin typeface="Share Tech"/>
                <a:ea typeface="Share Tech"/>
                <a:cs typeface="Share Tech"/>
                <a:sym typeface="Share Tech"/>
              </a:defRPr>
            </a:lvl9pPr>
          </a:lstStyle>
          <a:p>
            <a:endParaRPr/>
          </a:p>
        </p:txBody>
      </p:sp>
      <p:sp>
        <p:nvSpPr>
          <p:cNvPr id="66" name="Google Shape;66;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6626134" y="-164562"/>
            <a:ext cx="121172" cy="760495"/>
            <a:chOff x="5245196" y="3136513"/>
            <a:chExt cx="121172" cy="760495"/>
          </a:xfrm>
        </p:grpSpPr>
        <p:sp>
          <p:nvSpPr>
            <p:cNvPr id="71" name="Google Shape;71;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6"/>
          <p:cNvSpPr/>
          <p:nvPr/>
        </p:nvSpPr>
        <p:spPr>
          <a:xfrm>
            <a:off x="8612763" y="8677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642025" y="4851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854450" y="19502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52210" y="4753911"/>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8891288" y="716085"/>
            <a:ext cx="82259" cy="82259"/>
          </a:xfrm>
          <a:custGeom>
            <a:avLst/>
            <a:gdLst/>
            <a:ahLst/>
            <a:cxnLst/>
            <a:rect l="l" t="t" r="r" b="b"/>
            <a:pathLst>
              <a:path w="2679" h="2679" extrusionOk="0">
                <a:moveTo>
                  <a:pt x="1" y="1"/>
                </a:moveTo>
                <a:lnTo>
                  <a:pt x="1" y="2679"/>
                </a:lnTo>
                <a:lnTo>
                  <a:pt x="2679" y="2679"/>
                </a:lnTo>
                <a:lnTo>
                  <a:pt x="26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202425"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462900"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85" name="Google Shape;85;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7"/>
          <p:cNvGrpSpPr/>
          <p:nvPr/>
        </p:nvGrpSpPr>
        <p:grpSpPr>
          <a:xfrm>
            <a:off x="8812359" y="617388"/>
            <a:ext cx="121172" cy="760495"/>
            <a:chOff x="5245196" y="3136513"/>
            <a:chExt cx="121172" cy="760495"/>
          </a:xfrm>
        </p:grpSpPr>
        <p:sp>
          <p:nvSpPr>
            <p:cNvPr id="90" name="Google Shape;90;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6" name="Google Shape;96;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8"/>
          <p:cNvGrpSpPr/>
          <p:nvPr/>
        </p:nvGrpSpPr>
        <p:grpSpPr>
          <a:xfrm>
            <a:off x="8702532" y="-474266"/>
            <a:ext cx="188886" cy="1181531"/>
            <a:chOff x="2877432" y="975334"/>
            <a:chExt cx="188886" cy="1181531"/>
          </a:xfrm>
        </p:grpSpPr>
        <p:sp>
          <p:nvSpPr>
            <p:cNvPr id="98" name="Google Shape;98;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8"/>
          <p:cNvGrpSpPr/>
          <p:nvPr/>
        </p:nvGrpSpPr>
        <p:grpSpPr>
          <a:xfrm>
            <a:off x="3090746" y="-661332"/>
            <a:ext cx="98059" cy="1147596"/>
            <a:chOff x="3347921" y="16006"/>
            <a:chExt cx="98059" cy="1147596"/>
          </a:xfrm>
        </p:grpSpPr>
        <p:sp>
          <p:nvSpPr>
            <p:cNvPr id="103" name="Google Shape;10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8"/>
          <p:cNvGrpSpPr/>
          <p:nvPr/>
        </p:nvGrpSpPr>
        <p:grpSpPr>
          <a:xfrm>
            <a:off x="4892771" y="-340112"/>
            <a:ext cx="121172" cy="760495"/>
            <a:chOff x="5245196" y="3136513"/>
            <a:chExt cx="121172" cy="760495"/>
          </a:xfrm>
        </p:grpSpPr>
        <p:sp>
          <p:nvSpPr>
            <p:cNvPr id="106" name="Google Shape;10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8"/>
          <p:cNvGrpSpPr/>
          <p:nvPr/>
        </p:nvGrpSpPr>
        <p:grpSpPr>
          <a:xfrm>
            <a:off x="250617" y="2402301"/>
            <a:ext cx="188650" cy="2468354"/>
            <a:chOff x="250617" y="2402301"/>
            <a:chExt cx="188650" cy="2468354"/>
          </a:xfrm>
        </p:grpSpPr>
        <p:sp>
          <p:nvSpPr>
            <p:cNvPr id="109" name="Google Shape;109;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16" name="Google Shape;11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9"/>
          <p:cNvSpPr/>
          <p:nvPr/>
        </p:nvSpPr>
        <p:spPr>
          <a:xfrm>
            <a:off x="8026047" y="145861"/>
            <a:ext cx="121451" cy="12097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7698906" y="31180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7090153" y="116376"/>
            <a:ext cx="121446" cy="121446"/>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996506" y="224034"/>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347572" y="289486"/>
            <a:ext cx="121451" cy="120978"/>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786653" y="145401"/>
            <a:ext cx="121446" cy="121446"/>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9"/>
          <p:cNvGrpSpPr/>
          <p:nvPr/>
        </p:nvGrpSpPr>
        <p:grpSpPr>
          <a:xfrm>
            <a:off x="8566507" y="188009"/>
            <a:ext cx="188886" cy="1181531"/>
            <a:chOff x="2877432" y="975334"/>
            <a:chExt cx="188886" cy="1181531"/>
          </a:xfrm>
        </p:grpSpPr>
        <p:sp>
          <p:nvSpPr>
            <p:cNvPr id="124" name="Google Shape;124;p9"/>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6"/>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9"/>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9"/>
          <p:cNvGrpSpPr/>
          <p:nvPr/>
        </p:nvGrpSpPr>
        <p:grpSpPr>
          <a:xfrm>
            <a:off x="278798" y="1881556"/>
            <a:ext cx="191952" cy="1929123"/>
            <a:chOff x="278798" y="1881556"/>
            <a:chExt cx="191952" cy="1929123"/>
          </a:xfrm>
        </p:grpSpPr>
        <p:sp>
          <p:nvSpPr>
            <p:cNvPr id="129" name="Google Shape;129;p9"/>
            <p:cNvSpPr/>
            <p:nvPr/>
          </p:nvSpPr>
          <p:spPr>
            <a:xfrm>
              <a:off x="370541" y="18815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78798" y="3618728"/>
              <a:ext cx="191952" cy="191952"/>
            </a:xfrm>
            <a:custGeom>
              <a:avLst/>
              <a:gdLst/>
              <a:ahLst/>
              <a:cxnLst/>
              <a:rect l="l" t="t" r="r" b="b"/>
              <a:pathLst>
                <a:path w="4634" h="4634" extrusionOk="0">
                  <a:moveTo>
                    <a:pt x="1" y="0"/>
                  </a:moveTo>
                  <a:lnTo>
                    <a:pt x="1" y="4633"/>
                  </a:lnTo>
                  <a:lnTo>
                    <a:pt x="4634" y="4633"/>
                  </a:lnTo>
                  <a:lnTo>
                    <a:pt x="4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1"/>
        <p:cNvGrpSpPr/>
        <p:nvPr/>
      </p:nvGrpSpPr>
      <p:grpSpPr>
        <a:xfrm>
          <a:off x="0" y="0"/>
          <a:ext cx="0" cy="0"/>
          <a:chOff x="0" y="0"/>
          <a:chExt cx="0" cy="0"/>
        </a:xfrm>
      </p:grpSpPr>
      <p:sp>
        <p:nvSpPr>
          <p:cNvPr id="132" name="Google Shape;132;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Share Tech"/>
              <a:buNone/>
              <a:defRPr sz="2800">
                <a:solidFill>
                  <a:schemeClr val="dk1"/>
                </a:solidFill>
                <a:latin typeface="Share Tech"/>
                <a:ea typeface="Share Tech"/>
                <a:cs typeface="Share Tech"/>
                <a:sym typeface="Share Tech"/>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1pPr>
            <a:lvl2pPr marL="914400" lvl="1"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2pPr>
            <a:lvl3pPr marL="1371600" lvl="2"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3pPr>
            <a:lvl4pPr marL="1828800" lvl="3"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4pPr>
            <a:lvl5pPr marL="2286000" lvl="4"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5pPr>
            <a:lvl6pPr marL="2743200" lvl="5"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6pPr>
            <a:lvl7pPr marL="3200400" lvl="6"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7pPr>
            <a:lvl8pPr marL="3657600" lvl="7"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8pPr>
            <a:lvl9pPr marL="4114800" lvl="8" indent="-317500">
              <a:lnSpc>
                <a:spcPct val="100000"/>
              </a:lnSpc>
              <a:spcBef>
                <a:spcPts val="0"/>
              </a:spcBef>
              <a:spcAft>
                <a:spcPts val="0"/>
              </a:spcAft>
              <a:buClr>
                <a:schemeClr val="dk1"/>
              </a:buClr>
              <a:buSzPts val="1400"/>
              <a:buFont typeface="Maven Pro"/>
              <a:buChar char="■"/>
              <a:defRPr>
                <a:solidFill>
                  <a:schemeClr val="dk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ctrTitle"/>
          </p:nvPr>
        </p:nvSpPr>
        <p:spPr>
          <a:xfrm>
            <a:off x="510676" y="1136120"/>
            <a:ext cx="4874686" cy="237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600" b="1" i="0" dirty="0">
                <a:solidFill>
                  <a:schemeClr val="tx1"/>
                </a:solidFill>
                <a:effectLst/>
                <a:latin typeface="SegoeuiPc"/>
              </a:rPr>
              <a:t>Thiết kế và triển khai hệ thống mạng máy tính cho trường Đại học Văn Lang có 2 chi nhánh ở TPHCM.</a:t>
            </a:r>
            <a:endParaRPr sz="3600" b="1" dirty="0">
              <a:solidFill>
                <a:schemeClr val="tx1"/>
              </a:solidFill>
            </a:endParaRPr>
          </a:p>
        </p:txBody>
      </p:sp>
      <p:sp>
        <p:nvSpPr>
          <p:cNvPr id="158" name="Google Shape;158;p14"/>
          <p:cNvSpPr txBox="1">
            <a:spLocks noGrp="1"/>
          </p:cNvSpPr>
          <p:nvPr>
            <p:ph type="subTitle" idx="1"/>
          </p:nvPr>
        </p:nvSpPr>
        <p:spPr>
          <a:xfrm>
            <a:off x="713225" y="3522600"/>
            <a:ext cx="4708634"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Thành </a:t>
            </a:r>
            <a:r>
              <a:rPr lang="en-US" dirty="0" err="1"/>
              <a:t>viên</a:t>
            </a:r>
            <a:r>
              <a:rPr lang="en-US" dirty="0"/>
              <a:t>: </a:t>
            </a:r>
          </a:p>
          <a:p>
            <a:pPr marL="0" lvl="0" indent="0" algn="l" rtl="0">
              <a:spcBef>
                <a:spcPts val="0"/>
              </a:spcBef>
              <a:spcAft>
                <a:spcPts val="0"/>
              </a:spcAft>
              <a:buNone/>
            </a:pPr>
            <a:r>
              <a:rPr lang="en-US" dirty="0"/>
              <a:t>	52100403 – </a:t>
            </a:r>
            <a:r>
              <a:rPr lang="en-US" dirty="0" err="1"/>
              <a:t>Trần</a:t>
            </a:r>
            <a:r>
              <a:rPr lang="en-US" dirty="0"/>
              <a:t> </a:t>
            </a:r>
            <a:r>
              <a:rPr lang="en-US" dirty="0" err="1"/>
              <a:t>Bảo</a:t>
            </a:r>
            <a:r>
              <a:rPr lang="en-US" dirty="0"/>
              <a:t> Duy</a:t>
            </a:r>
          </a:p>
          <a:p>
            <a:pPr marL="0" lvl="0" indent="0" algn="l" rtl="0">
              <a:spcBef>
                <a:spcPts val="0"/>
              </a:spcBef>
              <a:spcAft>
                <a:spcPts val="0"/>
              </a:spcAft>
              <a:buNone/>
            </a:pPr>
            <a:r>
              <a:rPr lang="en-US" dirty="0"/>
              <a:t>	52100702 – </a:t>
            </a:r>
            <a:r>
              <a:rPr lang="en-US" dirty="0" err="1"/>
              <a:t>Nguyễn</a:t>
            </a:r>
            <a:r>
              <a:rPr lang="en-US" dirty="0"/>
              <a:t> Cao Minh</a:t>
            </a:r>
            <a:endParaRPr dirty="0"/>
          </a:p>
        </p:txBody>
      </p:sp>
      <p:sp>
        <p:nvSpPr>
          <p:cNvPr id="159" name="Google Shape;159;p14"/>
          <p:cNvSpPr/>
          <p:nvPr/>
        </p:nvSpPr>
        <p:spPr>
          <a:xfrm>
            <a:off x="5545159" y="4796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829234" y="3495813"/>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055557" y="1344311"/>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990354" y="4588886"/>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14"/>
          <p:cNvGrpSpPr/>
          <p:nvPr/>
        </p:nvGrpSpPr>
        <p:grpSpPr>
          <a:xfrm>
            <a:off x="6232314" y="3696331"/>
            <a:ext cx="121434" cy="1073147"/>
            <a:chOff x="6232314" y="3696331"/>
            <a:chExt cx="121434" cy="1073147"/>
          </a:xfrm>
        </p:grpSpPr>
        <p:sp>
          <p:nvSpPr>
            <p:cNvPr id="165" name="Google Shape;165;p14"/>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4"/>
          <p:cNvGrpSpPr/>
          <p:nvPr/>
        </p:nvGrpSpPr>
        <p:grpSpPr>
          <a:xfrm>
            <a:off x="6608011" y="1054827"/>
            <a:ext cx="133252" cy="1952377"/>
            <a:chOff x="6780548" y="337714"/>
            <a:chExt cx="133252" cy="1952377"/>
          </a:xfrm>
        </p:grpSpPr>
        <p:sp>
          <p:nvSpPr>
            <p:cNvPr id="168" name="Google Shape;168;p14"/>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a:off x="7142605" y="260834"/>
            <a:ext cx="199237" cy="2828935"/>
            <a:chOff x="1608717" y="1280046"/>
            <a:chExt cx="199237" cy="2828935"/>
          </a:xfrm>
        </p:grpSpPr>
        <p:sp>
          <p:nvSpPr>
            <p:cNvPr id="171" name="Google Shape;171;p14"/>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4"/>
          <p:cNvGrpSpPr/>
          <p:nvPr/>
        </p:nvGrpSpPr>
        <p:grpSpPr>
          <a:xfrm>
            <a:off x="5260692" y="676553"/>
            <a:ext cx="80476" cy="2708957"/>
            <a:chOff x="5260692" y="676553"/>
            <a:chExt cx="80476" cy="2708957"/>
          </a:xfrm>
        </p:grpSpPr>
        <p:sp>
          <p:nvSpPr>
            <p:cNvPr id="175" name="Google Shape;175;p14"/>
            <p:cNvSpPr/>
            <p:nvPr/>
          </p:nvSpPr>
          <p:spPr>
            <a:xfrm>
              <a:off x="5260692" y="3305034"/>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5296692" y="676553"/>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4"/>
          <p:cNvSpPr/>
          <p:nvPr/>
        </p:nvSpPr>
        <p:spPr>
          <a:xfrm>
            <a:off x="7670738" y="2784681"/>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8008096" y="2108910"/>
            <a:ext cx="199001" cy="2139769"/>
            <a:chOff x="8008096" y="2108910"/>
            <a:chExt cx="199001" cy="2139769"/>
          </a:xfrm>
        </p:grpSpPr>
        <p:sp>
          <p:nvSpPr>
            <p:cNvPr id="179" name="Google Shape;179;p14"/>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4"/>
          <p:cNvGrpSpPr/>
          <p:nvPr/>
        </p:nvGrpSpPr>
        <p:grpSpPr>
          <a:xfrm>
            <a:off x="5930000" y="1241705"/>
            <a:ext cx="199001" cy="867198"/>
            <a:chOff x="4475150" y="4052605"/>
            <a:chExt cx="199001" cy="867198"/>
          </a:xfrm>
        </p:grpSpPr>
        <p:sp>
          <p:nvSpPr>
            <p:cNvPr id="182" name="Google Shape;182;p14"/>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4"/>
          <p:cNvSpPr/>
          <p:nvPr/>
        </p:nvSpPr>
        <p:spPr>
          <a:xfrm>
            <a:off x="5545159" y="4115388"/>
            <a:ext cx="133275" cy="133275"/>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DD48190-F17B-7744-8CE7-8426C94E82C0}"/>
              </a:ext>
            </a:extLst>
          </p:cNvPr>
          <p:cNvPicPr>
            <a:picLocks noChangeAspect="1"/>
          </p:cNvPicPr>
          <p:nvPr/>
        </p:nvPicPr>
        <p:blipFill>
          <a:blip r:embed="rId3"/>
          <a:stretch>
            <a:fillRect/>
          </a:stretch>
        </p:blipFill>
        <p:spPr>
          <a:xfrm>
            <a:off x="56640" y="41972"/>
            <a:ext cx="793456" cy="437723"/>
          </a:xfrm>
          <a:prstGeom prst="rect">
            <a:avLst/>
          </a:prstGeom>
        </p:spPr>
      </p:pic>
      <p:sp>
        <p:nvSpPr>
          <p:cNvPr id="5" name="TextBox 4">
            <a:extLst>
              <a:ext uri="{FF2B5EF4-FFF2-40B4-BE49-F238E27FC236}">
                <a16:creationId xmlns:a16="http://schemas.microsoft.com/office/drawing/2014/main" id="{6BE4E7E2-87B4-4BC7-9153-A7141EA527D9}"/>
              </a:ext>
            </a:extLst>
          </p:cNvPr>
          <p:cNvSpPr txBox="1"/>
          <p:nvPr/>
        </p:nvSpPr>
        <p:spPr>
          <a:xfrm>
            <a:off x="2306025" y="54960"/>
            <a:ext cx="4931967" cy="400110"/>
          </a:xfrm>
          <a:prstGeom prst="rect">
            <a:avLst/>
          </a:prstGeom>
          <a:noFill/>
        </p:spPr>
        <p:txBody>
          <a:bodyPr wrap="square">
            <a:spAutoFit/>
          </a:bodyPr>
          <a:lstStyle/>
          <a:p>
            <a:r>
              <a:rPr lang="en-US" sz="2000" b="1" dirty="0">
                <a:solidFill>
                  <a:schemeClr val="tx1"/>
                </a:solidFill>
                <a:latin typeface="Times New Roman" panose="02020603050405020304" pitchFamily="18" charset="0"/>
                <a:cs typeface="Times New Roman" panose="02020603050405020304" pitchFamily="18" charset="0"/>
              </a:rPr>
              <a:t>TRƯỜNG ĐẠI HỌC TÔN ĐỨC THẮNG</a:t>
            </a:r>
            <a:endParaRPr lang="vi-VN" sz="2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1"/>
          <p:cNvSpPr txBox="1">
            <a:spLocks noGrp="1"/>
          </p:cNvSpPr>
          <p:nvPr>
            <p:ph type="title"/>
          </p:nvPr>
        </p:nvSpPr>
        <p:spPr>
          <a:xfrm>
            <a:off x="720000" y="404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lí</a:t>
            </a:r>
            <a:r>
              <a:rPr lang="en-US" dirty="0"/>
              <a:t> </a:t>
            </a:r>
            <a:r>
              <a:rPr lang="en-US" dirty="0" err="1"/>
              <a:t>thuyết</a:t>
            </a:r>
            <a:endParaRPr dirty="0"/>
          </a:p>
        </p:txBody>
      </p:sp>
      <p:grpSp>
        <p:nvGrpSpPr>
          <p:cNvPr id="392" name="Google Shape;392;p21"/>
          <p:cNvGrpSpPr/>
          <p:nvPr/>
        </p:nvGrpSpPr>
        <p:grpSpPr>
          <a:xfrm>
            <a:off x="1147589" y="977527"/>
            <a:ext cx="7437998" cy="965850"/>
            <a:chOff x="5595692" y="1893598"/>
            <a:chExt cx="7437998" cy="965850"/>
          </a:xfrm>
        </p:grpSpPr>
        <p:sp>
          <p:nvSpPr>
            <p:cNvPr id="393" name="Google Shape;393;p21"/>
            <p:cNvSpPr txBox="1"/>
            <p:nvPr/>
          </p:nvSpPr>
          <p:spPr>
            <a:xfrm>
              <a:off x="5595692" y="2073148"/>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03</a:t>
              </a:r>
              <a:endParaRPr sz="3600" dirty="0">
                <a:solidFill>
                  <a:schemeClr val="lt1"/>
                </a:solidFill>
                <a:latin typeface="Share Tech"/>
                <a:ea typeface="Share Tech"/>
                <a:cs typeface="Share Tech"/>
                <a:sym typeface="Share Tech"/>
              </a:endParaRPr>
            </a:p>
          </p:txBody>
        </p:sp>
        <p:grpSp>
          <p:nvGrpSpPr>
            <p:cNvPr id="394" name="Google Shape;394;p21"/>
            <p:cNvGrpSpPr/>
            <p:nvPr/>
          </p:nvGrpSpPr>
          <p:grpSpPr>
            <a:xfrm>
              <a:off x="6364292" y="1893598"/>
              <a:ext cx="6669398" cy="768362"/>
              <a:chOff x="687080" y="2422035"/>
              <a:chExt cx="6669398" cy="768362"/>
            </a:xfrm>
          </p:grpSpPr>
          <p:sp>
            <p:nvSpPr>
              <p:cNvPr id="395" name="Google Shape;395;p21"/>
              <p:cNvSpPr txBox="1"/>
              <p:nvPr/>
            </p:nvSpPr>
            <p:spPr>
              <a:xfrm>
                <a:off x="687080" y="2422035"/>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TRUNKING</a:t>
                </a:r>
              </a:p>
            </p:txBody>
          </p:sp>
          <p:sp>
            <p:nvSpPr>
              <p:cNvPr id="396" name="Google Shape;396;p21"/>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tx1"/>
                    </a:solidFill>
                    <a:effectLst/>
                    <a:latin typeface="+mj-lt"/>
                  </a:rPr>
                  <a:t>Trunking là một kỹ thuật được sử dụng để truyền các khung (frame) dữ liệu từ nhiều VLAN khác nhau qua một liên kết mạng duy nhất. Kỹ thuật này được sử dụng trong các mạng Ethernet để kết nối các switch hoặc router với nhau.</a:t>
                </a:r>
                <a:endParaRPr dirty="0">
                  <a:solidFill>
                    <a:schemeClr val="tx1"/>
                  </a:solidFill>
                  <a:latin typeface="+mj-lt"/>
                  <a:sym typeface="Maven Pro"/>
                </a:endParaRPr>
              </a:p>
            </p:txBody>
          </p:sp>
        </p:grpSp>
      </p:grpSp>
      <p:cxnSp>
        <p:nvCxnSpPr>
          <p:cNvPr id="411" name="Google Shape;411;p21"/>
          <p:cNvCxnSpPr>
            <a:cxnSpLocks/>
            <a:stCxn id="393" idx="1"/>
          </p:cNvCxnSpPr>
          <p:nvPr/>
        </p:nvCxnSpPr>
        <p:spPr>
          <a:xfrm rot="10800000">
            <a:off x="514289" y="1550227"/>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392;p21">
            <a:extLst>
              <a:ext uri="{FF2B5EF4-FFF2-40B4-BE49-F238E27FC236}">
                <a16:creationId xmlns:a16="http://schemas.microsoft.com/office/drawing/2014/main" id="{09D996E1-61E1-46D7-F034-5CA395FFBB3C}"/>
              </a:ext>
            </a:extLst>
          </p:cNvPr>
          <p:cNvGrpSpPr/>
          <p:nvPr/>
        </p:nvGrpSpPr>
        <p:grpSpPr>
          <a:xfrm>
            <a:off x="1147589" y="2181676"/>
            <a:ext cx="7437998" cy="975944"/>
            <a:chOff x="5595692" y="1875013"/>
            <a:chExt cx="7437998" cy="975944"/>
          </a:xfrm>
        </p:grpSpPr>
        <p:sp>
          <p:nvSpPr>
            <p:cNvPr id="3" name="Google Shape;393;p21">
              <a:extLst>
                <a:ext uri="{FF2B5EF4-FFF2-40B4-BE49-F238E27FC236}">
                  <a16:creationId xmlns:a16="http://schemas.microsoft.com/office/drawing/2014/main" id="{A6E435B6-E14B-60CB-1AF9-992EA41DD68F}"/>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04</a:t>
              </a:r>
              <a:endParaRPr sz="3600" dirty="0">
                <a:solidFill>
                  <a:schemeClr val="lt1"/>
                </a:solidFill>
                <a:latin typeface="Share Tech"/>
                <a:ea typeface="Share Tech"/>
                <a:cs typeface="Share Tech"/>
                <a:sym typeface="Share Tech"/>
              </a:endParaRPr>
            </a:p>
          </p:txBody>
        </p:sp>
        <p:grpSp>
          <p:nvGrpSpPr>
            <p:cNvPr id="4" name="Google Shape;394;p21">
              <a:extLst>
                <a:ext uri="{FF2B5EF4-FFF2-40B4-BE49-F238E27FC236}">
                  <a16:creationId xmlns:a16="http://schemas.microsoft.com/office/drawing/2014/main" id="{23218FFB-3D77-4EF7-6A37-D1A625D8B4BA}"/>
                </a:ext>
              </a:extLst>
            </p:cNvPr>
            <p:cNvGrpSpPr/>
            <p:nvPr/>
          </p:nvGrpSpPr>
          <p:grpSpPr>
            <a:xfrm>
              <a:off x="6390399" y="1875013"/>
              <a:ext cx="6643291" cy="786947"/>
              <a:chOff x="713187" y="2403450"/>
              <a:chExt cx="6643291" cy="786947"/>
            </a:xfrm>
          </p:grpSpPr>
          <p:sp>
            <p:nvSpPr>
              <p:cNvPr id="5" name="Google Shape;395;p21">
                <a:extLst>
                  <a:ext uri="{FF2B5EF4-FFF2-40B4-BE49-F238E27FC236}">
                    <a16:creationId xmlns:a16="http://schemas.microsoft.com/office/drawing/2014/main" id="{9CF528AF-FFAF-9355-7DC5-BF05423A6179}"/>
                  </a:ext>
                </a:extLst>
              </p:cNvPr>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DNS SERVER</a:t>
                </a:r>
                <a:endParaRPr sz="2400" dirty="0">
                  <a:solidFill>
                    <a:schemeClr val="dk1"/>
                  </a:solidFill>
                  <a:latin typeface="Share Tech"/>
                  <a:ea typeface="Share Tech"/>
                  <a:cs typeface="Share Tech"/>
                  <a:sym typeface="Share Tech"/>
                </a:endParaRPr>
              </a:p>
            </p:txBody>
          </p:sp>
          <p:sp>
            <p:nvSpPr>
              <p:cNvPr id="6" name="Google Shape;396;p21">
                <a:extLst>
                  <a:ext uri="{FF2B5EF4-FFF2-40B4-BE49-F238E27FC236}">
                    <a16:creationId xmlns:a16="http://schemas.microsoft.com/office/drawing/2014/main" id="{726B8BD3-6976-585C-B60F-71BD9C879A95}"/>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M</a:t>
                </a:r>
                <a:r>
                  <a:rPr lang="vi-VN" b="0" i="0" dirty="0">
                    <a:solidFill>
                      <a:schemeClr val="tx1"/>
                    </a:solidFill>
                    <a:effectLst/>
                    <a:latin typeface="+mj-lt"/>
                  </a:rPr>
                  <a:t>áy chủ chịu trách nhiệm giải mã tên miền (domain name) sang địa chỉ IP tương ứng. Khi người dùng truy cập vào một trang web bằng tên miền, trình duyệt sẽ gửi yêu cầu đến DNS server để lấy địa chỉ IP của máy chủ web tương ứng. DNS server sau đó sẽ trả lại địa chỉ IP cho trình duyệt, giúp trình duyệt có thể kết nối với máy chủ web để tải nội dung trang web.</a:t>
                </a:r>
                <a:endParaRPr dirty="0">
                  <a:solidFill>
                    <a:schemeClr val="tx1"/>
                  </a:solidFill>
                  <a:latin typeface="+mj-lt"/>
                  <a:sym typeface="Maven Pro"/>
                </a:endParaRPr>
              </a:p>
            </p:txBody>
          </p:sp>
        </p:grpSp>
      </p:grpSp>
      <p:cxnSp>
        <p:nvCxnSpPr>
          <p:cNvPr id="7" name="Google Shape;411;p21">
            <a:extLst>
              <a:ext uri="{FF2B5EF4-FFF2-40B4-BE49-F238E27FC236}">
                <a16:creationId xmlns:a16="http://schemas.microsoft.com/office/drawing/2014/main" id="{E66C21BA-6019-BAA1-8489-FF1C76C05853}"/>
              </a:ext>
            </a:extLst>
          </p:cNvPr>
          <p:cNvCxnSpPr>
            <a:cxnSpLocks/>
            <a:stCxn id="3" idx="1"/>
          </p:cNvCxnSpPr>
          <p:nvPr/>
        </p:nvCxnSpPr>
        <p:spPr>
          <a:xfrm rot="10800000">
            <a:off x="514289" y="2764470"/>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8" name="Google Shape;392;p21">
            <a:extLst>
              <a:ext uri="{FF2B5EF4-FFF2-40B4-BE49-F238E27FC236}">
                <a16:creationId xmlns:a16="http://schemas.microsoft.com/office/drawing/2014/main" id="{986E5D8A-4302-8794-5D25-427B4FCD00FE}"/>
              </a:ext>
            </a:extLst>
          </p:cNvPr>
          <p:cNvGrpSpPr/>
          <p:nvPr/>
        </p:nvGrpSpPr>
        <p:grpSpPr>
          <a:xfrm>
            <a:off x="1147589" y="3706857"/>
            <a:ext cx="7773046" cy="975944"/>
            <a:chOff x="5595692" y="1875013"/>
            <a:chExt cx="7773046" cy="975944"/>
          </a:xfrm>
        </p:grpSpPr>
        <p:sp>
          <p:nvSpPr>
            <p:cNvPr id="9" name="Google Shape;393;p21">
              <a:extLst>
                <a:ext uri="{FF2B5EF4-FFF2-40B4-BE49-F238E27FC236}">
                  <a16:creationId xmlns:a16="http://schemas.microsoft.com/office/drawing/2014/main" id="{3BB481FF-0875-5324-34DD-639DD9260088}"/>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05</a:t>
              </a:r>
              <a:endParaRPr sz="3600" dirty="0">
                <a:solidFill>
                  <a:schemeClr val="lt1"/>
                </a:solidFill>
                <a:latin typeface="Share Tech"/>
                <a:ea typeface="Share Tech"/>
                <a:cs typeface="Share Tech"/>
                <a:sym typeface="Share Tech"/>
              </a:endParaRPr>
            </a:p>
          </p:txBody>
        </p:sp>
        <p:grpSp>
          <p:nvGrpSpPr>
            <p:cNvPr id="10" name="Google Shape;394;p21">
              <a:extLst>
                <a:ext uri="{FF2B5EF4-FFF2-40B4-BE49-F238E27FC236}">
                  <a16:creationId xmlns:a16="http://schemas.microsoft.com/office/drawing/2014/main" id="{0B11C776-E6CB-D604-BC55-616D29645666}"/>
                </a:ext>
              </a:extLst>
            </p:cNvPr>
            <p:cNvGrpSpPr/>
            <p:nvPr/>
          </p:nvGrpSpPr>
          <p:grpSpPr>
            <a:xfrm>
              <a:off x="6390399" y="1875013"/>
              <a:ext cx="6978339" cy="786947"/>
              <a:chOff x="713187" y="2403450"/>
              <a:chExt cx="6978339" cy="786947"/>
            </a:xfrm>
          </p:grpSpPr>
          <p:sp>
            <p:nvSpPr>
              <p:cNvPr id="11" name="Google Shape;395;p21">
                <a:extLst>
                  <a:ext uri="{FF2B5EF4-FFF2-40B4-BE49-F238E27FC236}">
                    <a16:creationId xmlns:a16="http://schemas.microsoft.com/office/drawing/2014/main" id="{96335E06-C96B-4738-FE34-151ECE60A5C5}"/>
                  </a:ext>
                </a:extLst>
              </p:cNvPr>
              <p:cNvSpPr txBox="1"/>
              <p:nvPr/>
            </p:nvSpPr>
            <p:spPr>
              <a:xfrm>
                <a:off x="713199" y="2403450"/>
                <a:ext cx="4528293"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WEB SERVER</a:t>
                </a:r>
                <a:endParaRPr sz="2400" dirty="0">
                  <a:solidFill>
                    <a:schemeClr val="dk1"/>
                  </a:solidFill>
                  <a:latin typeface="Share Tech"/>
                  <a:ea typeface="Share Tech"/>
                  <a:cs typeface="Share Tech"/>
                  <a:sym typeface="Share Tech"/>
                </a:endParaRPr>
              </a:p>
            </p:txBody>
          </p:sp>
          <p:sp>
            <p:nvSpPr>
              <p:cNvPr id="12" name="Google Shape;396;p21">
                <a:extLst>
                  <a:ext uri="{FF2B5EF4-FFF2-40B4-BE49-F238E27FC236}">
                    <a16:creationId xmlns:a16="http://schemas.microsoft.com/office/drawing/2014/main" id="{57258895-127F-50E8-9B4E-872F063CAEE4}"/>
                  </a:ext>
                </a:extLst>
              </p:cNvPr>
              <p:cNvSpPr txBox="1"/>
              <p:nvPr/>
            </p:nvSpPr>
            <p:spPr>
              <a:xfrm>
                <a:off x="713187" y="2705897"/>
                <a:ext cx="6978339"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M</a:t>
                </a:r>
                <a:r>
                  <a:rPr lang="vi-VN" b="0" i="0" dirty="0">
                    <a:solidFill>
                      <a:schemeClr val="tx1"/>
                    </a:solidFill>
                    <a:effectLst/>
                    <a:latin typeface="+mj-lt"/>
                  </a:rPr>
                  <a:t>áy chủ chịu trách nhiệm lưu trữ và cung cấp nội dung trang web. Web server có thể lưu trữ các file HTML, CSS, JavaScript, hình ảnh, video và các tài nguyên khác được yêu cầu để hiển thị trang web. Khi trình duyệt của người dùng gửi yêu cầu tải nội dung trang web, web server sẽ trả lại các tài nguyên tương ứng để trình duyệt hiển thị trang web cho người dùng.</a:t>
                </a:r>
                <a:endParaRPr dirty="0">
                  <a:solidFill>
                    <a:schemeClr val="tx1"/>
                  </a:solidFill>
                  <a:latin typeface="+mj-lt"/>
                  <a:sym typeface="Maven Pro"/>
                </a:endParaRPr>
              </a:p>
            </p:txBody>
          </p:sp>
        </p:grpSp>
      </p:grpSp>
      <p:cxnSp>
        <p:nvCxnSpPr>
          <p:cNvPr id="13" name="Google Shape;411;p21">
            <a:extLst>
              <a:ext uri="{FF2B5EF4-FFF2-40B4-BE49-F238E27FC236}">
                <a16:creationId xmlns:a16="http://schemas.microsoft.com/office/drawing/2014/main" id="{DB7090DE-0A27-11DD-9BAF-AE198CCDE313}"/>
              </a:ext>
            </a:extLst>
          </p:cNvPr>
          <p:cNvCxnSpPr>
            <a:cxnSpLocks/>
            <a:stCxn id="9" idx="1"/>
          </p:cNvCxnSpPr>
          <p:nvPr/>
        </p:nvCxnSpPr>
        <p:spPr>
          <a:xfrm rot="10800000">
            <a:off x="514289" y="4289651"/>
            <a:ext cx="633300" cy="0"/>
          </a:xfrm>
          <a:prstGeom prst="straightConnector1">
            <a:avLst/>
          </a:prstGeom>
          <a:noFill/>
          <a:ln w="19050" cap="flat" cmpd="sng">
            <a:solidFill>
              <a:schemeClr val="lt2"/>
            </a:solidFill>
            <a:prstDash val="solid"/>
            <a:round/>
            <a:headEnd type="none" w="med" len="med"/>
            <a:tailEnd type="none" w="med" len="med"/>
          </a:ln>
        </p:spPr>
      </p:cxnSp>
      <p:pic>
        <p:nvPicPr>
          <p:cNvPr id="16" name="Picture 15">
            <a:extLst>
              <a:ext uri="{FF2B5EF4-FFF2-40B4-BE49-F238E27FC236}">
                <a16:creationId xmlns:a16="http://schemas.microsoft.com/office/drawing/2014/main" id="{EABE38DD-A1D8-BE8A-5AB9-CA197E77E6A3}"/>
              </a:ext>
            </a:extLst>
          </p:cNvPr>
          <p:cNvPicPr>
            <a:picLocks noChangeAspect="1"/>
          </p:cNvPicPr>
          <p:nvPr/>
        </p:nvPicPr>
        <p:blipFill>
          <a:blip r:embed="rId3"/>
          <a:stretch>
            <a:fillRect/>
          </a:stretch>
        </p:blipFill>
        <p:spPr>
          <a:xfrm>
            <a:off x="49660" y="41973"/>
            <a:ext cx="793456" cy="437723"/>
          </a:xfrm>
          <a:prstGeom prst="rect">
            <a:avLst/>
          </a:prstGeom>
        </p:spPr>
      </p:pic>
    </p:spTree>
    <p:extLst>
      <p:ext uri="{BB962C8B-B14F-4D97-AF65-F5344CB8AC3E}">
        <p14:creationId xmlns:p14="http://schemas.microsoft.com/office/powerpoint/2010/main" val="50897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1"/>
          <p:cNvSpPr txBox="1">
            <a:spLocks noGrp="1"/>
          </p:cNvSpPr>
          <p:nvPr>
            <p:ph type="title"/>
          </p:nvPr>
        </p:nvSpPr>
        <p:spPr>
          <a:xfrm>
            <a:off x="720000" y="21636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lí</a:t>
            </a:r>
            <a:r>
              <a:rPr lang="en-US" dirty="0"/>
              <a:t> </a:t>
            </a:r>
            <a:r>
              <a:rPr lang="en-US" dirty="0" err="1"/>
              <a:t>thuyết</a:t>
            </a:r>
            <a:endParaRPr dirty="0"/>
          </a:p>
        </p:txBody>
      </p:sp>
      <p:grpSp>
        <p:nvGrpSpPr>
          <p:cNvPr id="392" name="Google Shape;392;p21"/>
          <p:cNvGrpSpPr/>
          <p:nvPr/>
        </p:nvGrpSpPr>
        <p:grpSpPr>
          <a:xfrm>
            <a:off x="1098728" y="684359"/>
            <a:ext cx="7437998" cy="965850"/>
            <a:chOff x="5595692" y="1893598"/>
            <a:chExt cx="7437998" cy="965850"/>
          </a:xfrm>
        </p:grpSpPr>
        <p:sp>
          <p:nvSpPr>
            <p:cNvPr id="393" name="Google Shape;393;p21"/>
            <p:cNvSpPr txBox="1"/>
            <p:nvPr/>
          </p:nvSpPr>
          <p:spPr>
            <a:xfrm>
              <a:off x="5595692" y="2073148"/>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06</a:t>
              </a:r>
              <a:endParaRPr sz="3600" dirty="0">
                <a:solidFill>
                  <a:schemeClr val="lt1"/>
                </a:solidFill>
                <a:latin typeface="Share Tech"/>
                <a:ea typeface="Share Tech"/>
                <a:cs typeface="Share Tech"/>
                <a:sym typeface="Share Tech"/>
              </a:endParaRPr>
            </a:p>
          </p:txBody>
        </p:sp>
        <p:grpSp>
          <p:nvGrpSpPr>
            <p:cNvPr id="394" name="Google Shape;394;p21"/>
            <p:cNvGrpSpPr/>
            <p:nvPr/>
          </p:nvGrpSpPr>
          <p:grpSpPr>
            <a:xfrm>
              <a:off x="6364292" y="1893598"/>
              <a:ext cx="6669398" cy="768362"/>
              <a:chOff x="687080" y="2422035"/>
              <a:chExt cx="6669398" cy="768362"/>
            </a:xfrm>
          </p:grpSpPr>
          <p:sp>
            <p:nvSpPr>
              <p:cNvPr id="395" name="Google Shape;395;p21"/>
              <p:cNvSpPr txBox="1"/>
              <p:nvPr/>
            </p:nvSpPr>
            <p:spPr>
              <a:xfrm>
                <a:off x="687080" y="2422035"/>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MAIL SERVER</a:t>
                </a:r>
              </a:p>
            </p:txBody>
          </p:sp>
          <p:sp>
            <p:nvSpPr>
              <p:cNvPr id="396" name="Google Shape;396;p21"/>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M</a:t>
                </a:r>
                <a:r>
                  <a:rPr lang="vi-VN" b="0" i="0" dirty="0">
                    <a:solidFill>
                      <a:schemeClr val="tx1"/>
                    </a:solidFill>
                    <a:effectLst/>
                    <a:latin typeface="Times New Roman" panose="02020603050405020304" pitchFamily="18" charset="0"/>
                    <a:cs typeface="Times New Roman" panose="02020603050405020304" pitchFamily="18" charset="0"/>
                  </a:rPr>
                  <a:t>áy chủ chịu trách nhiệm chuyển tiếp và lưu trữ thư điện tử (email). Mail server nhận các email từ người gửi và chuyển tiếp tới mail server của người nhận để giao tiếp và trao đổi thư điện tử. Ngoài ra, mail server cũng có thể lưu trữ thư điện tử trên máy chủ của mình cho đến khi người dùng đăng nhập và lấy thư điện tử đó. Các hệ thống mail server phổ biến nhất bao gồm Microsoft Exchange, Postfix, Sendmail và Dovecot.</a:t>
                </a:r>
                <a:endParaRPr dirty="0">
                  <a:solidFill>
                    <a:schemeClr val="tx1"/>
                  </a:solidFill>
                  <a:latin typeface="Times New Roman" panose="02020603050405020304" pitchFamily="18" charset="0"/>
                  <a:cs typeface="Times New Roman" panose="02020603050405020304" pitchFamily="18" charset="0"/>
                  <a:sym typeface="Maven Pro"/>
                </a:endParaRPr>
              </a:p>
            </p:txBody>
          </p:sp>
        </p:grpSp>
      </p:grpSp>
      <p:cxnSp>
        <p:nvCxnSpPr>
          <p:cNvPr id="411" name="Google Shape;411;p21"/>
          <p:cNvCxnSpPr>
            <a:cxnSpLocks/>
            <a:stCxn id="393" idx="1"/>
          </p:cNvCxnSpPr>
          <p:nvPr/>
        </p:nvCxnSpPr>
        <p:spPr>
          <a:xfrm rot="10800000">
            <a:off x="465428" y="1257059"/>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392;p21">
            <a:extLst>
              <a:ext uri="{FF2B5EF4-FFF2-40B4-BE49-F238E27FC236}">
                <a16:creationId xmlns:a16="http://schemas.microsoft.com/office/drawing/2014/main" id="{09D996E1-61E1-46D7-F034-5CA395FFBB3C}"/>
              </a:ext>
            </a:extLst>
          </p:cNvPr>
          <p:cNvGrpSpPr/>
          <p:nvPr/>
        </p:nvGrpSpPr>
        <p:grpSpPr>
          <a:xfrm>
            <a:off x="1098728" y="2183619"/>
            <a:ext cx="7437998" cy="975944"/>
            <a:chOff x="5595692" y="1875013"/>
            <a:chExt cx="7437998" cy="975944"/>
          </a:xfrm>
        </p:grpSpPr>
        <p:sp>
          <p:nvSpPr>
            <p:cNvPr id="3" name="Google Shape;393;p21">
              <a:extLst>
                <a:ext uri="{FF2B5EF4-FFF2-40B4-BE49-F238E27FC236}">
                  <a16:creationId xmlns:a16="http://schemas.microsoft.com/office/drawing/2014/main" id="{A6E435B6-E14B-60CB-1AF9-992EA41DD68F}"/>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07</a:t>
              </a:r>
              <a:endParaRPr sz="3600" dirty="0">
                <a:solidFill>
                  <a:schemeClr val="lt1"/>
                </a:solidFill>
                <a:latin typeface="Share Tech"/>
                <a:ea typeface="Share Tech"/>
                <a:cs typeface="Share Tech"/>
                <a:sym typeface="Share Tech"/>
              </a:endParaRPr>
            </a:p>
          </p:txBody>
        </p:sp>
        <p:grpSp>
          <p:nvGrpSpPr>
            <p:cNvPr id="4" name="Google Shape;394;p21">
              <a:extLst>
                <a:ext uri="{FF2B5EF4-FFF2-40B4-BE49-F238E27FC236}">
                  <a16:creationId xmlns:a16="http://schemas.microsoft.com/office/drawing/2014/main" id="{23218FFB-3D77-4EF7-6A37-D1A625D8B4BA}"/>
                </a:ext>
              </a:extLst>
            </p:cNvPr>
            <p:cNvGrpSpPr/>
            <p:nvPr/>
          </p:nvGrpSpPr>
          <p:grpSpPr>
            <a:xfrm>
              <a:off x="6390399" y="1875013"/>
              <a:ext cx="6643291" cy="786947"/>
              <a:chOff x="713187" y="2403450"/>
              <a:chExt cx="6643291" cy="786947"/>
            </a:xfrm>
          </p:grpSpPr>
          <p:sp>
            <p:nvSpPr>
              <p:cNvPr id="5" name="Google Shape;395;p21">
                <a:extLst>
                  <a:ext uri="{FF2B5EF4-FFF2-40B4-BE49-F238E27FC236}">
                    <a16:creationId xmlns:a16="http://schemas.microsoft.com/office/drawing/2014/main" id="{9CF528AF-FFAF-9355-7DC5-BF05423A6179}"/>
                  </a:ext>
                </a:extLst>
              </p:cNvPr>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IPv4</a:t>
                </a:r>
                <a:endParaRPr sz="2400" dirty="0">
                  <a:solidFill>
                    <a:schemeClr val="dk1"/>
                  </a:solidFill>
                  <a:latin typeface="Share Tech"/>
                  <a:ea typeface="Share Tech"/>
                  <a:cs typeface="Share Tech"/>
                  <a:sym typeface="Share Tech"/>
                </a:endParaRPr>
              </a:p>
            </p:txBody>
          </p:sp>
          <p:sp>
            <p:nvSpPr>
              <p:cNvPr id="6" name="Google Shape;396;p21">
                <a:extLst>
                  <a:ext uri="{FF2B5EF4-FFF2-40B4-BE49-F238E27FC236}">
                    <a16:creationId xmlns:a16="http://schemas.microsoft.com/office/drawing/2014/main" id="{726B8BD3-6976-585C-B60F-71BD9C879A95}"/>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algn="l"/>
                <a:r>
                  <a:rPr lang="vi-VN" b="0" i="0" dirty="0">
                    <a:solidFill>
                      <a:schemeClr val="tx1"/>
                    </a:solidFill>
                    <a:effectLst/>
                    <a:latin typeface="+mj-lt"/>
                  </a:rPr>
                  <a:t>IPv4 là phiên bản gốc và phổ biến nhất của giao thức IP. IPv4 sử dụng địa chỉ IP dạng 32-bit, cho phép định danh được tối đa 4,3 tỷ thiết bị trên internet. Tuy nhiên, với sự gia tăng vượt trội của số lượng thiết bị kết nối internet, IPv4 bắt đầu gặp phải những hạn chế về địa chỉ IP. Do đó, IPv6 đã được phát triển để giải quyết vấn đề này.</a:t>
                </a:r>
              </a:p>
            </p:txBody>
          </p:sp>
        </p:grpSp>
      </p:grpSp>
      <p:cxnSp>
        <p:nvCxnSpPr>
          <p:cNvPr id="7" name="Google Shape;411;p21">
            <a:extLst>
              <a:ext uri="{FF2B5EF4-FFF2-40B4-BE49-F238E27FC236}">
                <a16:creationId xmlns:a16="http://schemas.microsoft.com/office/drawing/2014/main" id="{E66C21BA-6019-BAA1-8489-FF1C76C05853}"/>
              </a:ext>
            </a:extLst>
          </p:cNvPr>
          <p:cNvCxnSpPr>
            <a:cxnSpLocks/>
            <a:stCxn id="3" idx="1"/>
          </p:cNvCxnSpPr>
          <p:nvPr/>
        </p:nvCxnSpPr>
        <p:spPr>
          <a:xfrm rot="10800000">
            <a:off x="465428" y="2766413"/>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14" name="Google Shape;392;p21">
            <a:extLst>
              <a:ext uri="{FF2B5EF4-FFF2-40B4-BE49-F238E27FC236}">
                <a16:creationId xmlns:a16="http://schemas.microsoft.com/office/drawing/2014/main" id="{C7A07A7A-9FFD-BDC2-052D-68C6EDA6CF63}"/>
              </a:ext>
            </a:extLst>
          </p:cNvPr>
          <p:cNvGrpSpPr/>
          <p:nvPr/>
        </p:nvGrpSpPr>
        <p:grpSpPr>
          <a:xfrm>
            <a:off x="1098728" y="3415911"/>
            <a:ext cx="7437998" cy="975944"/>
            <a:chOff x="5595692" y="1875013"/>
            <a:chExt cx="7437998" cy="975944"/>
          </a:xfrm>
        </p:grpSpPr>
        <p:sp>
          <p:nvSpPr>
            <p:cNvPr id="15" name="Google Shape;393;p21">
              <a:extLst>
                <a:ext uri="{FF2B5EF4-FFF2-40B4-BE49-F238E27FC236}">
                  <a16:creationId xmlns:a16="http://schemas.microsoft.com/office/drawing/2014/main" id="{5A0FEB84-D3CF-DB22-7409-DD9CFC698214}"/>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08</a:t>
              </a:r>
              <a:endParaRPr sz="3600" dirty="0">
                <a:solidFill>
                  <a:schemeClr val="lt1"/>
                </a:solidFill>
                <a:latin typeface="Share Tech"/>
                <a:ea typeface="Share Tech"/>
                <a:cs typeface="Share Tech"/>
                <a:sym typeface="Share Tech"/>
              </a:endParaRPr>
            </a:p>
          </p:txBody>
        </p:sp>
        <p:grpSp>
          <p:nvGrpSpPr>
            <p:cNvPr id="16" name="Google Shape;394;p21">
              <a:extLst>
                <a:ext uri="{FF2B5EF4-FFF2-40B4-BE49-F238E27FC236}">
                  <a16:creationId xmlns:a16="http://schemas.microsoft.com/office/drawing/2014/main" id="{FA3DCAC9-55CA-14A3-2565-1C1020CE1D6E}"/>
                </a:ext>
              </a:extLst>
            </p:cNvPr>
            <p:cNvGrpSpPr/>
            <p:nvPr/>
          </p:nvGrpSpPr>
          <p:grpSpPr>
            <a:xfrm>
              <a:off x="6390399" y="1875013"/>
              <a:ext cx="6643291" cy="786947"/>
              <a:chOff x="713187" y="2403450"/>
              <a:chExt cx="6643291" cy="786947"/>
            </a:xfrm>
          </p:grpSpPr>
          <p:sp>
            <p:nvSpPr>
              <p:cNvPr id="17" name="Google Shape;395;p21">
                <a:extLst>
                  <a:ext uri="{FF2B5EF4-FFF2-40B4-BE49-F238E27FC236}">
                    <a16:creationId xmlns:a16="http://schemas.microsoft.com/office/drawing/2014/main" id="{F08DF263-7961-25EF-BC7B-40A491A726F1}"/>
                  </a:ext>
                </a:extLst>
              </p:cNvPr>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IPv6</a:t>
                </a:r>
                <a:endParaRPr sz="2400" dirty="0">
                  <a:solidFill>
                    <a:schemeClr val="dk1"/>
                  </a:solidFill>
                  <a:latin typeface="Share Tech"/>
                  <a:ea typeface="Share Tech"/>
                  <a:cs typeface="Share Tech"/>
                  <a:sym typeface="Share Tech"/>
                </a:endParaRPr>
              </a:p>
            </p:txBody>
          </p:sp>
          <p:sp>
            <p:nvSpPr>
              <p:cNvPr id="18" name="Google Shape;396;p21">
                <a:extLst>
                  <a:ext uri="{FF2B5EF4-FFF2-40B4-BE49-F238E27FC236}">
                    <a16:creationId xmlns:a16="http://schemas.microsoft.com/office/drawing/2014/main" id="{51F2AA99-0526-FCE2-6560-7CA614F6F909}"/>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algn="l"/>
                <a:r>
                  <a:rPr lang="vi-VN" b="0" i="0" dirty="0">
                    <a:solidFill>
                      <a:schemeClr val="tx1"/>
                    </a:solidFill>
                    <a:effectLst/>
                    <a:latin typeface="+mj-lt"/>
                  </a:rPr>
                  <a:t>IPv6 là phiên bản mới nhất của giao thức IP và sử dụng địa chỉ IP dạng 128-bit, cho phép định danh tới 340 undecillion thiết bị, tức là một con số vô cùng lớn. Điều này cho phép IPv6 đáp ứng nhu cầu kết nối của các thiết bị IoT, công nghệ 5G và các ứng dụng khác yêu cầu sự mở rộng lớn đáng kể so với IPv4. IPv6 cũng được thiết kế để hỗ trợ các tính năng bảo mật và định tuyến hiệu quả hơn IPv4.</a:t>
                </a:r>
              </a:p>
            </p:txBody>
          </p:sp>
        </p:grpSp>
      </p:grpSp>
      <p:cxnSp>
        <p:nvCxnSpPr>
          <p:cNvPr id="19" name="Google Shape;411;p21">
            <a:extLst>
              <a:ext uri="{FF2B5EF4-FFF2-40B4-BE49-F238E27FC236}">
                <a16:creationId xmlns:a16="http://schemas.microsoft.com/office/drawing/2014/main" id="{D9CCC0CF-C3F1-109B-351A-970E12169CC0}"/>
              </a:ext>
            </a:extLst>
          </p:cNvPr>
          <p:cNvCxnSpPr>
            <a:cxnSpLocks/>
          </p:cNvCxnSpPr>
          <p:nvPr/>
        </p:nvCxnSpPr>
        <p:spPr>
          <a:xfrm rot="10800000">
            <a:off x="465428" y="3998705"/>
            <a:ext cx="633300" cy="0"/>
          </a:xfrm>
          <a:prstGeom prst="straightConnector1">
            <a:avLst/>
          </a:prstGeom>
          <a:noFill/>
          <a:ln w="19050" cap="flat" cmpd="sng">
            <a:solidFill>
              <a:schemeClr val="lt2"/>
            </a:solidFill>
            <a:prstDash val="solid"/>
            <a:round/>
            <a:headEnd type="none" w="med" len="med"/>
            <a:tailEnd type="none" w="med" len="med"/>
          </a:ln>
        </p:spPr>
      </p:cxnSp>
      <p:pic>
        <p:nvPicPr>
          <p:cNvPr id="20" name="Picture 19">
            <a:extLst>
              <a:ext uri="{FF2B5EF4-FFF2-40B4-BE49-F238E27FC236}">
                <a16:creationId xmlns:a16="http://schemas.microsoft.com/office/drawing/2014/main" id="{23EBAFC4-9CA3-5C69-6D30-99F714017414}"/>
              </a:ext>
            </a:extLst>
          </p:cNvPr>
          <p:cNvPicPr>
            <a:picLocks noChangeAspect="1"/>
          </p:cNvPicPr>
          <p:nvPr/>
        </p:nvPicPr>
        <p:blipFill>
          <a:blip r:embed="rId3"/>
          <a:stretch>
            <a:fillRect/>
          </a:stretch>
        </p:blipFill>
        <p:spPr>
          <a:xfrm>
            <a:off x="49660" y="41973"/>
            <a:ext cx="793456" cy="437723"/>
          </a:xfrm>
          <a:prstGeom prst="rect">
            <a:avLst/>
          </a:prstGeom>
        </p:spPr>
      </p:pic>
    </p:spTree>
    <p:extLst>
      <p:ext uri="{BB962C8B-B14F-4D97-AF65-F5344CB8AC3E}">
        <p14:creationId xmlns:p14="http://schemas.microsoft.com/office/powerpoint/2010/main" val="1598635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720000" y="4060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0C2FB504-994F-3199-7731-25A4135ECE6D}"/>
              </a:ext>
            </a:extLst>
          </p:cNvPr>
          <p:cNvSpPr txBox="1"/>
          <p:nvPr/>
        </p:nvSpPr>
        <p:spPr>
          <a:xfrm>
            <a:off x="5385188" y="215393"/>
            <a:ext cx="3038812" cy="954107"/>
          </a:xfrm>
          <a:prstGeom prst="rect">
            <a:avLst/>
          </a:prstGeom>
          <a:noFill/>
        </p:spPr>
        <p:txBody>
          <a:bodyPr wrap="square">
            <a:spAutoFit/>
          </a:bodyPr>
          <a:lstStyle/>
          <a:p>
            <a:r>
              <a:rPr lang="en-US" dirty="0">
                <a:solidFill>
                  <a:schemeClr val="tx1"/>
                </a:solidFill>
                <a:effectLst/>
                <a:latin typeface="Times New Roman" panose="02020603050405020304" pitchFamily="18" charset="0"/>
                <a:cs typeface="Times New Roman" panose="02020603050405020304" pitchFamily="18" charset="0"/>
              </a:rPr>
              <a:t>VLAN 10 : 192.168.10.0 (</a:t>
            </a:r>
            <a:r>
              <a:rPr lang="en-US" dirty="0" err="1">
                <a:solidFill>
                  <a:schemeClr val="tx1"/>
                </a:solidFill>
                <a:effectLst/>
                <a:latin typeface="Times New Roman" panose="02020603050405020304" pitchFamily="18" charset="0"/>
                <a:cs typeface="Times New Roman" panose="02020603050405020304" pitchFamily="18" charset="0"/>
              </a:rPr>
              <a:t>Sinh</a:t>
            </a:r>
            <a:r>
              <a:rPr lang="en-US" dirty="0">
                <a:solidFill>
                  <a:schemeClr val="tx1"/>
                </a:solidFill>
                <a:effectLst/>
                <a:latin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cs typeface="Times New Roman" panose="02020603050405020304" pitchFamily="18" charset="0"/>
              </a:rPr>
              <a:t>vien</a:t>
            </a:r>
            <a:r>
              <a:rPr lang="en-US" dirty="0">
                <a:solidFill>
                  <a:schemeClr val="tx1"/>
                </a:solidFill>
                <a:effectLst/>
                <a:latin typeface="Times New Roman" panose="02020603050405020304" pitchFamily="18" charset="0"/>
                <a:cs typeface="Times New Roman" panose="02020603050405020304" pitchFamily="18" charset="0"/>
              </a:rPr>
              <a:t>)</a:t>
            </a:r>
          </a:p>
          <a:p>
            <a:r>
              <a:rPr lang="en-US" dirty="0">
                <a:solidFill>
                  <a:schemeClr val="tx1"/>
                </a:solidFill>
                <a:effectLst/>
                <a:latin typeface="Times New Roman" panose="02020603050405020304" pitchFamily="18" charset="0"/>
                <a:cs typeface="Times New Roman" panose="02020603050405020304" pitchFamily="18" charset="0"/>
              </a:rPr>
              <a:t>VLAN 20: 192.168.20.0 (KTV)</a:t>
            </a:r>
          </a:p>
          <a:p>
            <a:r>
              <a:rPr lang="en-US" dirty="0">
                <a:solidFill>
                  <a:schemeClr val="tx1"/>
                </a:solidFill>
                <a:effectLst/>
                <a:latin typeface="Times New Roman" panose="02020603050405020304" pitchFamily="18" charset="0"/>
                <a:cs typeface="Times New Roman" panose="02020603050405020304" pitchFamily="18" charset="0"/>
              </a:rPr>
              <a:t>VLAN 30: 192.168.30.0 (GV-NV)</a:t>
            </a:r>
          </a:p>
          <a:p>
            <a:r>
              <a:rPr lang="en-US" dirty="0">
                <a:solidFill>
                  <a:schemeClr val="tx1"/>
                </a:solidFill>
                <a:effectLst/>
                <a:latin typeface="Times New Roman" panose="02020603050405020304" pitchFamily="18" charset="0"/>
                <a:cs typeface="Times New Roman" panose="02020603050405020304" pitchFamily="18" charset="0"/>
              </a:rPr>
              <a:t>VLAN 40: 192.168.40.0 (Server)</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557BA1-4428-6162-7FF4-9B7A992137FE}"/>
              </a:ext>
            </a:extLst>
          </p:cNvPr>
          <p:cNvPicPr>
            <a:picLocks noChangeAspect="1"/>
          </p:cNvPicPr>
          <p:nvPr/>
        </p:nvPicPr>
        <p:blipFill>
          <a:blip r:embed="rId3"/>
          <a:stretch>
            <a:fillRect/>
          </a:stretch>
        </p:blipFill>
        <p:spPr>
          <a:xfrm>
            <a:off x="49660" y="41973"/>
            <a:ext cx="793456" cy="437723"/>
          </a:xfrm>
          <a:prstGeom prst="rect">
            <a:avLst/>
          </a:prstGeom>
        </p:spPr>
      </p:pic>
      <p:pic>
        <p:nvPicPr>
          <p:cNvPr id="5" name="Picture 4">
            <a:extLst>
              <a:ext uri="{FF2B5EF4-FFF2-40B4-BE49-F238E27FC236}">
                <a16:creationId xmlns:a16="http://schemas.microsoft.com/office/drawing/2014/main" id="{1BBE6FA2-23C0-113D-E6B9-BF1DF2464C4A}"/>
              </a:ext>
            </a:extLst>
          </p:cNvPr>
          <p:cNvPicPr>
            <a:picLocks noChangeAspect="1"/>
          </p:cNvPicPr>
          <p:nvPr/>
        </p:nvPicPr>
        <p:blipFill>
          <a:blip r:embed="rId4"/>
          <a:stretch>
            <a:fillRect/>
          </a:stretch>
        </p:blipFill>
        <p:spPr>
          <a:xfrm>
            <a:off x="1914730" y="1169499"/>
            <a:ext cx="4989864" cy="38127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720000" y="4060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0C2FB504-994F-3199-7731-25A4135ECE6D}"/>
              </a:ext>
            </a:extLst>
          </p:cNvPr>
          <p:cNvSpPr txBox="1"/>
          <p:nvPr/>
        </p:nvSpPr>
        <p:spPr>
          <a:xfrm>
            <a:off x="5385188" y="215393"/>
            <a:ext cx="3038812" cy="954107"/>
          </a:xfrm>
          <a:prstGeom prst="rect">
            <a:avLst/>
          </a:prstGeom>
          <a:noFill/>
        </p:spPr>
        <p:txBody>
          <a:bodyPr wrap="square">
            <a:spAutoFit/>
          </a:bodyPr>
          <a:lstStyle/>
          <a:p>
            <a:r>
              <a:rPr lang="en-US" dirty="0">
                <a:solidFill>
                  <a:schemeClr val="tx1"/>
                </a:solidFill>
                <a:effectLst/>
                <a:latin typeface="Times New Roman" panose="02020603050405020304" pitchFamily="18" charset="0"/>
                <a:cs typeface="Times New Roman" panose="02020603050405020304" pitchFamily="18" charset="0"/>
              </a:rPr>
              <a:t>VLAN 10 : 192.168.10.0 (</a:t>
            </a:r>
            <a:r>
              <a:rPr lang="en-US" dirty="0" err="1">
                <a:solidFill>
                  <a:schemeClr val="tx1"/>
                </a:solidFill>
                <a:effectLst/>
                <a:latin typeface="Times New Roman" panose="02020603050405020304" pitchFamily="18" charset="0"/>
                <a:cs typeface="Times New Roman" panose="02020603050405020304" pitchFamily="18" charset="0"/>
              </a:rPr>
              <a:t>Sinh</a:t>
            </a:r>
            <a:r>
              <a:rPr lang="en-US" dirty="0">
                <a:solidFill>
                  <a:schemeClr val="tx1"/>
                </a:solidFill>
                <a:effectLst/>
                <a:latin typeface="Times New Roman" panose="02020603050405020304" pitchFamily="18" charset="0"/>
                <a:cs typeface="Times New Roman" panose="02020603050405020304" pitchFamily="18" charset="0"/>
              </a:rPr>
              <a:t> </a:t>
            </a:r>
            <a:r>
              <a:rPr lang="en-US" dirty="0" err="1">
                <a:solidFill>
                  <a:schemeClr val="tx1"/>
                </a:solidFill>
                <a:effectLst/>
                <a:latin typeface="Times New Roman" panose="02020603050405020304" pitchFamily="18" charset="0"/>
                <a:cs typeface="Times New Roman" panose="02020603050405020304" pitchFamily="18" charset="0"/>
              </a:rPr>
              <a:t>vien</a:t>
            </a:r>
            <a:r>
              <a:rPr lang="en-US" dirty="0">
                <a:solidFill>
                  <a:schemeClr val="tx1"/>
                </a:solidFill>
                <a:effectLst/>
                <a:latin typeface="Times New Roman" panose="02020603050405020304" pitchFamily="18" charset="0"/>
                <a:cs typeface="Times New Roman" panose="02020603050405020304" pitchFamily="18" charset="0"/>
              </a:rPr>
              <a:t>)</a:t>
            </a:r>
          </a:p>
          <a:p>
            <a:r>
              <a:rPr lang="en-US" dirty="0">
                <a:solidFill>
                  <a:schemeClr val="tx1"/>
                </a:solidFill>
                <a:effectLst/>
                <a:latin typeface="Times New Roman" panose="02020603050405020304" pitchFamily="18" charset="0"/>
                <a:cs typeface="Times New Roman" panose="02020603050405020304" pitchFamily="18" charset="0"/>
              </a:rPr>
              <a:t>VLAN 20: 192.168.20.0 (KTV)</a:t>
            </a:r>
          </a:p>
          <a:p>
            <a:r>
              <a:rPr lang="en-US" dirty="0">
                <a:solidFill>
                  <a:schemeClr val="tx1"/>
                </a:solidFill>
                <a:effectLst/>
                <a:latin typeface="Times New Roman" panose="02020603050405020304" pitchFamily="18" charset="0"/>
                <a:cs typeface="Times New Roman" panose="02020603050405020304" pitchFamily="18" charset="0"/>
              </a:rPr>
              <a:t>VLAN 30: 192.168.30.0 (GV-NV)</a:t>
            </a:r>
          </a:p>
          <a:p>
            <a:r>
              <a:rPr lang="en-US" dirty="0">
                <a:solidFill>
                  <a:schemeClr val="tx1"/>
                </a:solidFill>
                <a:effectLst/>
                <a:latin typeface="Times New Roman" panose="02020603050405020304" pitchFamily="18" charset="0"/>
                <a:cs typeface="Times New Roman" panose="02020603050405020304" pitchFamily="18" charset="0"/>
              </a:rPr>
              <a:t>VLAN 40: 192.168.40.0 (Server)</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0DDE7C0-0E50-F8E6-0762-7BC39EE48530}"/>
              </a:ext>
            </a:extLst>
          </p:cNvPr>
          <p:cNvPicPr>
            <a:picLocks noChangeAspect="1"/>
          </p:cNvPicPr>
          <p:nvPr/>
        </p:nvPicPr>
        <p:blipFill>
          <a:blip r:embed="rId3"/>
          <a:stretch>
            <a:fillRect/>
          </a:stretch>
        </p:blipFill>
        <p:spPr>
          <a:xfrm>
            <a:off x="2418305" y="1169499"/>
            <a:ext cx="3605567" cy="3472596"/>
          </a:xfrm>
          <a:prstGeom prst="rect">
            <a:avLst/>
          </a:prstGeom>
        </p:spPr>
      </p:pic>
      <p:sp>
        <p:nvSpPr>
          <p:cNvPr id="4" name="TextBox 3">
            <a:extLst>
              <a:ext uri="{FF2B5EF4-FFF2-40B4-BE49-F238E27FC236}">
                <a16:creationId xmlns:a16="http://schemas.microsoft.com/office/drawing/2014/main" id="{F70A921C-536A-5578-BA10-8FFA79938352}"/>
              </a:ext>
            </a:extLst>
          </p:cNvPr>
          <p:cNvSpPr txBox="1"/>
          <p:nvPr/>
        </p:nvSpPr>
        <p:spPr>
          <a:xfrm>
            <a:off x="2121966" y="4678909"/>
            <a:ext cx="4997790" cy="307777"/>
          </a:xfrm>
          <a:prstGeom prst="rect">
            <a:avLst/>
          </a:prstGeom>
          <a:noFill/>
        </p:spPr>
        <p:txBody>
          <a:bodyPr wrap="square" rtlCol="0">
            <a:spAutoFit/>
          </a:bodyPr>
          <a:lstStyle/>
          <a:p>
            <a:r>
              <a:rPr lang="en-US" dirty="0">
                <a:solidFill>
                  <a:schemeClr val="tx1"/>
                </a:solidFill>
              </a:rPr>
              <a:t>DHCP </a:t>
            </a:r>
            <a:r>
              <a:rPr lang="en-US" dirty="0" err="1">
                <a:solidFill>
                  <a:schemeClr val="tx1"/>
                </a:solidFill>
              </a:rPr>
              <a:t>cho</a:t>
            </a:r>
            <a:r>
              <a:rPr lang="en-US" dirty="0">
                <a:solidFill>
                  <a:schemeClr val="tx1"/>
                </a:solidFill>
              </a:rPr>
              <a:t> PC ở </a:t>
            </a:r>
            <a:r>
              <a:rPr lang="en-US" dirty="0" err="1">
                <a:solidFill>
                  <a:schemeClr val="tx1"/>
                </a:solidFill>
              </a:rPr>
              <a:t>phòng</a:t>
            </a:r>
            <a:r>
              <a:rPr lang="en-US" dirty="0">
                <a:solidFill>
                  <a:schemeClr val="tx1"/>
                </a:solidFill>
              </a:rPr>
              <a:t> HD-BGH </a:t>
            </a:r>
            <a:r>
              <a:rPr lang="en-US" dirty="0" err="1">
                <a:solidFill>
                  <a:schemeClr val="tx1"/>
                </a:solidFill>
              </a:rPr>
              <a:t>thuộc</a:t>
            </a:r>
            <a:r>
              <a:rPr lang="en-US" dirty="0">
                <a:solidFill>
                  <a:schemeClr val="tx1"/>
                </a:solidFill>
              </a:rPr>
              <a:t> </a:t>
            </a:r>
            <a:r>
              <a:rPr lang="en-US" dirty="0" err="1">
                <a:solidFill>
                  <a:schemeClr val="tx1"/>
                </a:solidFill>
              </a:rPr>
              <a:t>vlan</a:t>
            </a:r>
            <a:r>
              <a:rPr lang="en-US" dirty="0">
                <a:solidFill>
                  <a:schemeClr val="tx1"/>
                </a:solidFill>
              </a:rPr>
              <a:t> GV-NV</a:t>
            </a:r>
          </a:p>
        </p:txBody>
      </p:sp>
      <p:pic>
        <p:nvPicPr>
          <p:cNvPr id="5" name="Picture 4">
            <a:extLst>
              <a:ext uri="{FF2B5EF4-FFF2-40B4-BE49-F238E27FC236}">
                <a16:creationId xmlns:a16="http://schemas.microsoft.com/office/drawing/2014/main" id="{764F46DC-9805-9E5F-952C-E0E9A554A55A}"/>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301598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720000" y="4060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2121966" y="4678909"/>
            <a:ext cx="4997790" cy="307777"/>
          </a:xfrm>
          <a:prstGeom prst="rect">
            <a:avLst/>
          </a:prstGeom>
          <a:noFill/>
        </p:spPr>
        <p:txBody>
          <a:bodyPr wrap="square" rtlCol="0">
            <a:spAutoFit/>
          </a:bodyPr>
          <a:lstStyle/>
          <a:p>
            <a:r>
              <a:rPr lang="en-US" dirty="0">
                <a:solidFill>
                  <a:schemeClr val="tx1"/>
                </a:solidFill>
              </a:rPr>
              <a:t>DHCP </a:t>
            </a:r>
            <a:r>
              <a:rPr lang="en-US" dirty="0" err="1">
                <a:solidFill>
                  <a:schemeClr val="tx1"/>
                </a:solidFill>
              </a:rPr>
              <a:t>cho</a:t>
            </a:r>
            <a:r>
              <a:rPr lang="en-US" dirty="0">
                <a:solidFill>
                  <a:schemeClr val="tx1"/>
                </a:solidFill>
              </a:rPr>
              <a:t> PC ở </a:t>
            </a:r>
            <a:r>
              <a:rPr lang="en-US" dirty="0" err="1">
                <a:solidFill>
                  <a:schemeClr val="tx1"/>
                </a:solidFill>
              </a:rPr>
              <a:t>phòng</a:t>
            </a:r>
            <a:r>
              <a:rPr lang="en-US" dirty="0">
                <a:solidFill>
                  <a:schemeClr val="tx1"/>
                </a:solidFill>
              </a:rPr>
              <a:t> PH-B1 </a:t>
            </a:r>
            <a:r>
              <a:rPr lang="en-US" dirty="0" err="1">
                <a:solidFill>
                  <a:schemeClr val="tx1"/>
                </a:solidFill>
              </a:rPr>
              <a:t>thuoc</a:t>
            </a:r>
            <a:r>
              <a:rPr lang="en-US" dirty="0">
                <a:solidFill>
                  <a:schemeClr val="tx1"/>
                </a:solidFill>
              </a:rPr>
              <a:t> </a:t>
            </a:r>
            <a:r>
              <a:rPr lang="en-US" dirty="0" err="1">
                <a:solidFill>
                  <a:schemeClr val="tx1"/>
                </a:solidFill>
              </a:rPr>
              <a:t>vlan</a:t>
            </a:r>
            <a:r>
              <a:rPr lang="en-US" dirty="0">
                <a:solidFill>
                  <a:schemeClr val="tx1"/>
                </a:solidFill>
              </a:rPr>
              <a:t> </a:t>
            </a:r>
            <a:r>
              <a:rPr lang="en-US" dirty="0" err="1">
                <a:solidFill>
                  <a:schemeClr val="tx1"/>
                </a:solidFill>
              </a:rPr>
              <a:t>SinhVien</a:t>
            </a:r>
            <a:endParaRPr lang="en-US" dirty="0">
              <a:solidFill>
                <a:schemeClr val="tx1"/>
              </a:solidFill>
            </a:endParaRPr>
          </a:p>
        </p:txBody>
      </p:sp>
      <p:pic>
        <p:nvPicPr>
          <p:cNvPr id="5" name="Picture 4">
            <a:extLst>
              <a:ext uri="{FF2B5EF4-FFF2-40B4-BE49-F238E27FC236}">
                <a16:creationId xmlns:a16="http://schemas.microsoft.com/office/drawing/2014/main" id="{30D0951C-AFEA-B36A-A66E-2374082C6805}"/>
              </a:ext>
            </a:extLst>
          </p:cNvPr>
          <p:cNvPicPr>
            <a:picLocks noChangeAspect="1"/>
          </p:cNvPicPr>
          <p:nvPr/>
        </p:nvPicPr>
        <p:blipFill>
          <a:blip r:embed="rId3"/>
          <a:stretch>
            <a:fillRect/>
          </a:stretch>
        </p:blipFill>
        <p:spPr>
          <a:xfrm>
            <a:off x="2296470" y="920693"/>
            <a:ext cx="3916895" cy="3816319"/>
          </a:xfrm>
          <a:prstGeom prst="rect">
            <a:avLst/>
          </a:prstGeom>
        </p:spPr>
      </p:pic>
      <p:pic>
        <p:nvPicPr>
          <p:cNvPr id="6" name="Picture 5">
            <a:extLst>
              <a:ext uri="{FF2B5EF4-FFF2-40B4-BE49-F238E27FC236}">
                <a16:creationId xmlns:a16="http://schemas.microsoft.com/office/drawing/2014/main" id="{194773A3-88A8-91C6-78F7-69D8DA3158D3}"/>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116479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720000" y="4060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2575676" y="4429627"/>
            <a:ext cx="4997790" cy="307777"/>
          </a:xfrm>
          <a:prstGeom prst="rect">
            <a:avLst/>
          </a:prstGeom>
          <a:noFill/>
        </p:spPr>
        <p:txBody>
          <a:bodyPr wrap="square" rtlCol="0">
            <a:spAutoFit/>
          </a:bodyPr>
          <a:lstStyle/>
          <a:p>
            <a:r>
              <a:rPr lang="en-US" dirty="0" err="1">
                <a:solidFill>
                  <a:schemeClr val="tx1"/>
                </a:solidFill>
              </a:rPr>
              <a:t>Cấu</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wifi</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hình</a:t>
            </a:r>
            <a:endParaRPr lang="en-US" dirty="0">
              <a:solidFill>
                <a:schemeClr val="tx1"/>
              </a:solidFill>
            </a:endParaRPr>
          </a:p>
        </p:txBody>
      </p:sp>
      <p:pic>
        <p:nvPicPr>
          <p:cNvPr id="2" name="Picture 1">
            <a:extLst>
              <a:ext uri="{FF2B5EF4-FFF2-40B4-BE49-F238E27FC236}">
                <a16:creationId xmlns:a16="http://schemas.microsoft.com/office/drawing/2014/main" id="{EE11E1DF-FD47-A664-2A5A-1CAB272C985F}"/>
              </a:ext>
            </a:extLst>
          </p:cNvPr>
          <p:cNvPicPr>
            <a:picLocks noChangeAspect="1"/>
          </p:cNvPicPr>
          <p:nvPr/>
        </p:nvPicPr>
        <p:blipFill>
          <a:blip r:embed="rId3"/>
          <a:stretch>
            <a:fillRect/>
          </a:stretch>
        </p:blipFill>
        <p:spPr>
          <a:xfrm>
            <a:off x="332821" y="1186625"/>
            <a:ext cx="4137834" cy="3182949"/>
          </a:xfrm>
          <a:prstGeom prst="rect">
            <a:avLst/>
          </a:prstGeom>
        </p:spPr>
      </p:pic>
      <p:pic>
        <p:nvPicPr>
          <p:cNvPr id="3" name="Picture 2">
            <a:extLst>
              <a:ext uri="{FF2B5EF4-FFF2-40B4-BE49-F238E27FC236}">
                <a16:creationId xmlns:a16="http://schemas.microsoft.com/office/drawing/2014/main" id="{10608007-191C-7161-EDA1-7997EE769BA2}"/>
              </a:ext>
            </a:extLst>
          </p:cNvPr>
          <p:cNvPicPr>
            <a:picLocks noChangeAspect="1"/>
          </p:cNvPicPr>
          <p:nvPr/>
        </p:nvPicPr>
        <p:blipFill>
          <a:blip r:embed="rId4"/>
          <a:stretch>
            <a:fillRect/>
          </a:stretch>
        </p:blipFill>
        <p:spPr>
          <a:xfrm>
            <a:off x="4708248" y="1186624"/>
            <a:ext cx="4136431" cy="3182949"/>
          </a:xfrm>
          <a:prstGeom prst="rect">
            <a:avLst/>
          </a:prstGeom>
        </p:spPr>
      </p:pic>
      <p:pic>
        <p:nvPicPr>
          <p:cNvPr id="6" name="Picture 5">
            <a:extLst>
              <a:ext uri="{FF2B5EF4-FFF2-40B4-BE49-F238E27FC236}">
                <a16:creationId xmlns:a16="http://schemas.microsoft.com/office/drawing/2014/main" id="{F14A71B6-7207-2E91-9830-2612DDEC3566}"/>
              </a:ext>
            </a:extLst>
          </p:cNvPr>
          <p:cNvPicPr>
            <a:picLocks noChangeAspect="1"/>
          </p:cNvPicPr>
          <p:nvPr/>
        </p:nvPicPr>
        <p:blipFill>
          <a:blip r:embed="rId5"/>
          <a:stretch>
            <a:fillRect/>
          </a:stretch>
        </p:blipFill>
        <p:spPr>
          <a:xfrm>
            <a:off x="49660" y="41973"/>
            <a:ext cx="793456" cy="437723"/>
          </a:xfrm>
          <a:prstGeom prst="rect">
            <a:avLst/>
          </a:prstGeom>
        </p:spPr>
      </p:pic>
    </p:spTree>
    <p:extLst>
      <p:ext uri="{BB962C8B-B14F-4D97-AF65-F5344CB8AC3E}">
        <p14:creationId xmlns:p14="http://schemas.microsoft.com/office/powerpoint/2010/main" val="428231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1605435" y="4620280"/>
            <a:ext cx="5577142" cy="307777"/>
          </a:xfrm>
          <a:prstGeom prst="rect">
            <a:avLst/>
          </a:prstGeom>
          <a:noFill/>
        </p:spPr>
        <p:txBody>
          <a:bodyPr wrap="square" rtlCol="0">
            <a:spAutoFit/>
          </a:bodyPr>
          <a:lstStyle/>
          <a:p>
            <a:r>
              <a:rPr lang="en-US" dirty="0">
                <a:solidFill>
                  <a:schemeClr val="tx1"/>
                </a:solidFill>
              </a:rPr>
              <a:t>Laptop </a:t>
            </a:r>
            <a:r>
              <a:rPr lang="en-US" dirty="0" err="1">
                <a:solidFill>
                  <a:schemeClr val="tx1"/>
                </a:solidFill>
              </a:rPr>
              <a:t>lấy</a:t>
            </a:r>
            <a:r>
              <a:rPr lang="en-US" dirty="0">
                <a:solidFill>
                  <a:schemeClr val="tx1"/>
                </a:solidFill>
              </a:rPr>
              <a:t> DHCP </a:t>
            </a:r>
            <a:r>
              <a:rPr lang="en-US" dirty="0" err="1">
                <a:solidFill>
                  <a:schemeClr val="tx1"/>
                </a:solidFill>
              </a:rPr>
              <a:t>từ</a:t>
            </a:r>
            <a:r>
              <a:rPr lang="en-US" dirty="0">
                <a:solidFill>
                  <a:schemeClr val="tx1"/>
                </a:solidFill>
              </a:rPr>
              <a:t> </a:t>
            </a:r>
            <a:r>
              <a:rPr lang="en-US" dirty="0" err="1">
                <a:solidFill>
                  <a:schemeClr val="tx1"/>
                </a:solidFill>
              </a:rPr>
              <a:t>Wifi-Hoitruong</a:t>
            </a:r>
            <a:r>
              <a:rPr lang="en-US" dirty="0">
                <a:solidFill>
                  <a:schemeClr val="tx1"/>
                </a:solidFill>
              </a:rPr>
              <a:t> </a:t>
            </a:r>
            <a:r>
              <a:rPr lang="en-US" dirty="0" err="1">
                <a:solidFill>
                  <a:schemeClr val="tx1"/>
                </a:solidFill>
              </a:rPr>
              <a:t>thuộc</a:t>
            </a:r>
            <a:r>
              <a:rPr lang="en-US" dirty="0">
                <a:solidFill>
                  <a:schemeClr val="tx1"/>
                </a:solidFill>
              </a:rPr>
              <a:t> </a:t>
            </a:r>
            <a:r>
              <a:rPr lang="en-US" dirty="0" err="1">
                <a:solidFill>
                  <a:schemeClr val="tx1"/>
                </a:solidFill>
              </a:rPr>
              <a:t>vlan</a:t>
            </a:r>
            <a:r>
              <a:rPr lang="en-US" dirty="0">
                <a:solidFill>
                  <a:schemeClr val="tx1"/>
                </a:solidFill>
              </a:rPr>
              <a:t> </a:t>
            </a:r>
            <a:r>
              <a:rPr lang="en-US" dirty="0" err="1">
                <a:solidFill>
                  <a:schemeClr val="tx1"/>
                </a:solidFill>
              </a:rPr>
              <a:t>Sinhvien</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công</a:t>
            </a:r>
            <a:endParaRPr lang="en-US" dirty="0">
              <a:solidFill>
                <a:schemeClr val="tx1"/>
              </a:solidFill>
            </a:endParaRPr>
          </a:p>
        </p:txBody>
      </p:sp>
      <p:pic>
        <p:nvPicPr>
          <p:cNvPr id="5" name="Picture 4">
            <a:extLst>
              <a:ext uri="{FF2B5EF4-FFF2-40B4-BE49-F238E27FC236}">
                <a16:creationId xmlns:a16="http://schemas.microsoft.com/office/drawing/2014/main" id="{6B4F74F8-E282-C496-0994-15B6A8A8AF9C}"/>
              </a:ext>
            </a:extLst>
          </p:cNvPr>
          <p:cNvPicPr>
            <a:picLocks noChangeAspect="1"/>
          </p:cNvPicPr>
          <p:nvPr/>
        </p:nvPicPr>
        <p:blipFill>
          <a:blip r:embed="rId3"/>
          <a:stretch>
            <a:fillRect/>
          </a:stretch>
        </p:blipFill>
        <p:spPr>
          <a:xfrm>
            <a:off x="2492902" y="857537"/>
            <a:ext cx="3865029" cy="3760121"/>
          </a:xfrm>
          <a:prstGeom prst="rect">
            <a:avLst/>
          </a:prstGeom>
        </p:spPr>
      </p:pic>
      <p:pic>
        <p:nvPicPr>
          <p:cNvPr id="6" name="Picture 5">
            <a:extLst>
              <a:ext uri="{FF2B5EF4-FFF2-40B4-BE49-F238E27FC236}">
                <a16:creationId xmlns:a16="http://schemas.microsoft.com/office/drawing/2014/main" id="{C2A4C10F-19A5-9491-FEEC-A9CE60CADCCD}"/>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50181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3022164" y="4550883"/>
            <a:ext cx="2331371" cy="307777"/>
          </a:xfrm>
          <a:prstGeom prst="rect">
            <a:avLst/>
          </a:prstGeom>
          <a:noFill/>
        </p:spPr>
        <p:txBody>
          <a:bodyPr wrap="square" rtlCol="0">
            <a:spAutoFit/>
          </a:bodyPr>
          <a:lstStyle/>
          <a:p>
            <a:r>
              <a:rPr lang="en-US" dirty="0" err="1">
                <a:solidFill>
                  <a:schemeClr val="tx1"/>
                </a:solidFill>
              </a:rPr>
              <a:t>Cấu</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cho</a:t>
            </a:r>
            <a:r>
              <a:rPr lang="en-US" dirty="0">
                <a:solidFill>
                  <a:schemeClr val="tx1"/>
                </a:solidFill>
              </a:rPr>
              <a:t> Web Server</a:t>
            </a:r>
          </a:p>
        </p:txBody>
      </p:sp>
      <p:pic>
        <p:nvPicPr>
          <p:cNvPr id="2" name="Picture 1">
            <a:extLst>
              <a:ext uri="{FF2B5EF4-FFF2-40B4-BE49-F238E27FC236}">
                <a16:creationId xmlns:a16="http://schemas.microsoft.com/office/drawing/2014/main" id="{0F88F8B4-FA87-A102-31A4-718FE144CF75}"/>
              </a:ext>
            </a:extLst>
          </p:cNvPr>
          <p:cNvPicPr>
            <a:picLocks noChangeAspect="1"/>
          </p:cNvPicPr>
          <p:nvPr/>
        </p:nvPicPr>
        <p:blipFill>
          <a:blip r:embed="rId3"/>
          <a:stretch>
            <a:fillRect/>
          </a:stretch>
        </p:blipFill>
        <p:spPr>
          <a:xfrm>
            <a:off x="585099" y="833981"/>
            <a:ext cx="3602751" cy="3475535"/>
          </a:xfrm>
          <a:prstGeom prst="rect">
            <a:avLst/>
          </a:prstGeom>
        </p:spPr>
      </p:pic>
      <p:pic>
        <p:nvPicPr>
          <p:cNvPr id="3" name="Picture 2">
            <a:extLst>
              <a:ext uri="{FF2B5EF4-FFF2-40B4-BE49-F238E27FC236}">
                <a16:creationId xmlns:a16="http://schemas.microsoft.com/office/drawing/2014/main" id="{459C95EA-F4BA-3962-C2F3-D5AA90EB62D4}"/>
              </a:ext>
            </a:extLst>
          </p:cNvPr>
          <p:cNvPicPr>
            <a:picLocks noChangeAspect="1"/>
          </p:cNvPicPr>
          <p:nvPr/>
        </p:nvPicPr>
        <p:blipFill>
          <a:blip r:embed="rId4"/>
          <a:stretch>
            <a:fillRect/>
          </a:stretch>
        </p:blipFill>
        <p:spPr>
          <a:xfrm>
            <a:off x="4380046" y="774660"/>
            <a:ext cx="3705175" cy="3594179"/>
          </a:xfrm>
          <a:prstGeom prst="rect">
            <a:avLst/>
          </a:prstGeom>
        </p:spPr>
      </p:pic>
      <p:pic>
        <p:nvPicPr>
          <p:cNvPr id="6" name="Picture 5">
            <a:extLst>
              <a:ext uri="{FF2B5EF4-FFF2-40B4-BE49-F238E27FC236}">
                <a16:creationId xmlns:a16="http://schemas.microsoft.com/office/drawing/2014/main" id="{B70ACFF5-101E-8B56-4DB8-89308D62C366}"/>
              </a:ext>
            </a:extLst>
          </p:cNvPr>
          <p:cNvPicPr>
            <a:picLocks noChangeAspect="1"/>
          </p:cNvPicPr>
          <p:nvPr/>
        </p:nvPicPr>
        <p:blipFill>
          <a:blip r:embed="rId5"/>
          <a:stretch>
            <a:fillRect/>
          </a:stretch>
        </p:blipFill>
        <p:spPr>
          <a:xfrm>
            <a:off x="49660" y="41973"/>
            <a:ext cx="793456" cy="437723"/>
          </a:xfrm>
          <a:prstGeom prst="rect">
            <a:avLst/>
          </a:prstGeom>
        </p:spPr>
      </p:pic>
    </p:spTree>
    <p:extLst>
      <p:ext uri="{BB962C8B-B14F-4D97-AF65-F5344CB8AC3E}">
        <p14:creationId xmlns:p14="http://schemas.microsoft.com/office/powerpoint/2010/main" val="175496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3022164" y="4550883"/>
            <a:ext cx="2331371" cy="307777"/>
          </a:xfrm>
          <a:prstGeom prst="rect">
            <a:avLst/>
          </a:prstGeom>
          <a:noFill/>
        </p:spPr>
        <p:txBody>
          <a:bodyPr wrap="square" rtlCol="0">
            <a:spAutoFit/>
          </a:bodyPr>
          <a:lstStyle/>
          <a:p>
            <a:r>
              <a:rPr lang="en-US" dirty="0" err="1">
                <a:solidFill>
                  <a:schemeClr val="tx1"/>
                </a:solidFill>
              </a:rPr>
              <a:t>Cấu</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cho</a:t>
            </a:r>
            <a:r>
              <a:rPr lang="en-US" dirty="0">
                <a:solidFill>
                  <a:schemeClr val="tx1"/>
                </a:solidFill>
              </a:rPr>
              <a:t> DNS Server</a:t>
            </a:r>
          </a:p>
        </p:txBody>
      </p:sp>
      <p:pic>
        <p:nvPicPr>
          <p:cNvPr id="5" name="Picture 4">
            <a:extLst>
              <a:ext uri="{FF2B5EF4-FFF2-40B4-BE49-F238E27FC236}">
                <a16:creationId xmlns:a16="http://schemas.microsoft.com/office/drawing/2014/main" id="{789350B0-A182-4458-0DE6-7D49ECC78116}"/>
              </a:ext>
            </a:extLst>
          </p:cNvPr>
          <p:cNvPicPr>
            <a:picLocks noChangeAspect="1"/>
          </p:cNvPicPr>
          <p:nvPr/>
        </p:nvPicPr>
        <p:blipFill>
          <a:blip r:embed="rId3"/>
          <a:stretch>
            <a:fillRect/>
          </a:stretch>
        </p:blipFill>
        <p:spPr>
          <a:xfrm>
            <a:off x="2244928" y="922710"/>
            <a:ext cx="3688201" cy="3563000"/>
          </a:xfrm>
          <a:prstGeom prst="rect">
            <a:avLst/>
          </a:prstGeom>
        </p:spPr>
      </p:pic>
      <p:pic>
        <p:nvPicPr>
          <p:cNvPr id="6" name="Picture 5">
            <a:extLst>
              <a:ext uri="{FF2B5EF4-FFF2-40B4-BE49-F238E27FC236}">
                <a16:creationId xmlns:a16="http://schemas.microsoft.com/office/drawing/2014/main" id="{D10CB9C0-0C6A-C336-DE93-D81E7BD8D7FE}"/>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74814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2119682" y="4619987"/>
            <a:ext cx="3999870" cy="307777"/>
          </a:xfrm>
          <a:prstGeom prst="rect">
            <a:avLst/>
          </a:prstGeom>
          <a:noFill/>
        </p:spPr>
        <p:txBody>
          <a:bodyPr wrap="square" rtlCol="0">
            <a:spAutoFit/>
          </a:bodyPr>
          <a:lstStyle/>
          <a:p>
            <a:r>
              <a:rPr lang="en-US" dirty="0" err="1">
                <a:solidFill>
                  <a:schemeClr val="tx1"/>
                </a:solidFill>
              </a:rPr>
              <a:t>Các</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truy</a:t>
            </a:r>
            <a:r>
              <a:rPr lang="en-US" dirty="0">
                <a:solidFill>
                  <a:schemeClr val="tx1"/>
                </a:solidFill>
              </a:rPr>
              <a:t> </a:t>
            </a:r>
            <a:r>
              <a:rPr lang="en-US" dirty="0" err="1">
                <a:solidFill>
                  <a:schemeClr val="tx1"/>
                </a:solidFill>
              </a:rPr>
              <a:t>cập</a:t>
            </a:r>
            <a:r>
              <a:rPr lang="en-US" dirty="0">
                <a:solidFill>
                  <a:schemeClr val="tx1"/>
                </a:solidFill>
              </a:rPr>
              <a:t> </a:t>
            </a:r>
            <a:r>
              <a:rPr lang="en-US" dirty="0" err="1">
                <a:solidFill>
                  <a:schemeClr val="tx1"/>
                </a:solidFill>
              </a:rPr>
              <a:t>đến</a:t>
            </a:r>
            <a:r>
              <a:rPr lang="en-US" dirty="0">
                <a:solidFill>
                  <a:schemeClr val="tx1"/>
                </a:solidFill>
              </a:rPr>
              <a:t> </a:t>
            </a:r>
            <a:r>
              <a:rPr lang="en-US" dirty="0" err="1">
                <a:solidFill>
                  <a:schemeClr val="tx1"/>
                </a:solidFill>
              </a:rPr>
              <a:t>trang</a:t>
            </a:r>
            <a:r>
              <a:rPr lang="en-US" dirty="0">
                <a:solidFill>
                  <a:schemeClr val="tx1"/>
                </a:solidFill>
              </a:rPr>
              <a:t> web </a:t>
            </a:r>
            <a:r>
              <a:rPr lang="en-US" dirty="0" err="1">
                <a:solidFill>
                  <a:schemeClr val="tx1"/>
                </a:solidFill>
              </a:rPr>
              <a:t>thành</a:t>
            </a:r>
            <a:r>
              <a:rPr lang="en-US" dirty="0">
                <a:solidFill>
                  <a:schemeClr val="tx1"/>
                </a:solidFill>
              </a:rPr>
              <a:t> </a:t>
            </a:r>
            <a:r>
              <a:rPr lang="en-US" dirty="0" err="1">
                <a:solidFill>
                  <a:schemeClr val="tx1"/>
                </a:solidFill>
              </a:rPr>
              <a:t>công</a:t>
            </a:r>
            <a:endParaRPr lang="en-US" dirty="0">
              <a:solidFill>
                <a:schemeClr val="tx1"/>
              </a:solidFill>
            </a:endParaRPr>
          </a:p>
        </p:txBody>
      </p:sp>
      <p:pic>
        <p:nvPicPr>
          <p:cNvPr id="2" name="Picture 1">
            <a:extLst>
              <a:ext uri="{FF2B5EF4-FFF2-40B4-BE49-F238E27FC236}">
                <a16:creationId xmlns:a16="http://schemas.microsoft.com/office/drawing/2014/main" id="{D1570528-37F7-B63C-249C-63CDA59A5DDF}"/>
              </a:ext>
            </a:extLst>
          </p:cNvPr>
          <p:cNvPicPr>
            <a:picLocks noChangeAspect="1"/>
          </p:cNvPicPr>
          <p:nvPr/>
        </p:nvPicPr>
        <p:blipFill>
          <a:blip r:embed="rId3"/>
          <a:stretch>
            <a:fillRect/>
          </a:stretch>
        </p:blipFill>
        <p:spPr>
          <a:xfrm>
            <a:off x="2202586" y="857537"/>
            <a:ext cx="3834063" cy="3762450"/>
          </a:xfrm>
          <a:prstGeom prst="rect">
            <a:avLst/>
          </a:prstGeom>
        </p:spPr>
      </p:pic>
      <p:pic>
        <p:nvPicPr>
          <p:cNvPr id="3" name="Picture 2">
            <a:extLst>
              <a:ext uri="{FF2B5EF4-FFF2-40B4-BE49-F238E27FC236}">
                <a16:creationId xmlns:a16="http://schemas.microsoft.com/office/drawing/2014/main" id="{7D5AA125-8CE7-B732-9BB2-B59C9FBA7823}"/>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798332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a:spLocks noGrp="1"/>
          </p:cNvSpPr>
          <p:nvPr>
            <p:ph type="title"/>
          </p:nvPr>
        </p:nvSpPr>
        <p:spPr>
          <a:xfrm>
            <a:off x="850096" y="8473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Semibold" panose="020B0702040204020203" pitchFamily="34" charset="0"/>
                <a:cs typeface="Segoe UI Semibold" panose="020B0702040204020203" pitchFamily="34" charset="0"/>
              </a:rPr>
              <a:t>Giới thiệu về báo cáo đồ án</a:t>
            </a:r>
            <a:endParaRPr dirty="0">
              <a:latin typeface="Segoe UI Semibold" panose="020B0702040204020203" pitchFamily="34" charset="0"/>
              <a:cs typeface="Segoe UI Semibold" panose="020B0702040204020203" pitchFamily="34" charset="0"/>
            </a:endParaRPr>
          </a:p>
        </p:txBody>
      </p:sp>
      <p:sp>
        <p:nvSpPr>
          <p:cNvPr id="191" name="Google Shape;191;p15"/>
          <p:cNvSpPr txBox="1">
            <a:spLocks noGrp="1"/>
          </p:cNvSpPr>
          <p:nvPr>
            <p:ph type="body" idx="1"/>
          </p:nvPr>
        </p:nvSpPr>
        <p:spPr>
          <a:xfrm>
            <a:off x="594357" y="1861403"/>
            <a:ext cx="7704000" cy="1965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Maven Pro"/>
              <a:buChar char="●"/>
            </a:pPr>
            <a:r>
              <a:rPr lang="en-US" dirty="0" err="1"/>
              <a:t>Đồ</a:t>
            </a:r>
            <a:r>
              <a:rPr lang="en-US" dirty="0"/>
              <a:t> </a:t>
            </a:r>
            <a:r>
              <a:rPr lang="en-US" dirty="0" err="1"/>
              <a:t>án</a:t>
            </a:r>
            <a:r>
              <a:rPr lang="en-US" dirty="0"/>
              <a:t> </a:t>
            </a:r>
            <a:r>
              <a:rPr lang="en-US" dirty="0" err="1"/>
              <a:t>này</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bằng</a:t>
            </a:r>
            <a:r>
              <a:rPr lang="en-US" dirty="0"/>
              <a:t> </a:t>
            </a:r>
            <a:r>
              <a:rPr lang="en-US" dirty="0" err="1"/>
              <a:t>sự</a:t>
            </a:r>
            <a:r>
              <a:rPr lang="en-US" dirty="0"/>
              <a:t> </a:t>
            </a:r>
            <a:r>
              <a:rPr lang="en-US" dirty="0" err="1"/>
              <a:t>kết</a:t>
            </a:r>
            <a:r>
              <a:rPr lang="en-US" dirty="0"/>
              <a:t> </a:t>
            </a:r>
            <a:r>
              <a:rPr lang="en-US" dirty="0" err="1"/>
              <a:t>tinh</a:t>
            </a:r>
            <a:r>
              <a:rPr lang="en-US" dirty="0"/>
              <a:t> </a:t>
            </a:r>
            <a:r>
              <a:rPr lang="en-US" dirty="0" err="1"/>
              <a:t>kiến</a:t>
            </a:r>
            <a:r>
              <a:rPr lang="en-US" dirty="0"/>
              <a:t> </a:t>
            </a:r>
            <a:r>
              <a:rPr lang="en-US" dirty="0" err="1"/>
              <a:t>thức</a:t>
            </a:r>
            <a:r>
              <a:rPr lang="en-US" dirty="0"/>
              <a:t> </a:t>
            </a:r>
            <a:r>
              <a:rPr lang="en-US" dirty="0" err="1"/>
              <a:t>của</a:t>
            </a:r>
            <a:r>
              <a:rPr lang="en-US" dirty="0"/>
              <a:t> </a:t>
            </a:r>
            <a:r>
              <a:rPr lang="en-US" dirty="0" err="1"/>
              <a:t>môn</a:t>
            </a:r>
            <a:r>
              <a:rPr lang="en-US" dirty="0"/>
              <a:t> </a:t>
            </a:r>
            <a:r>
              <a:rPr lang="en-US" dirty="0" err="1"/>
              <a:t>học</a:t>
            </a:r>
            <a:r>
              <a:rPr lang="en-US" dirty="0"/>
              <a:t> Giao </a:t>
            </a:r>
            <a:r>
              <a:rPr lang="en-US" dirty="0" err="1"/>
              <a:t>thức</a:t>
            </a:r>
            <a:r>
              <a:rPr lang="en-US" dirty="0"/>
              <a:t> </a:t>
            </a:r>
            <a:r>
              <a:rPr lang="en-US" dirty="0" err="1"/>
              <a:t>mạng</a:t>
            </a:r>
            <a:r>
              <a:rPr lang="en-US" dirty="0"/>
              <a:t> </a:t>
            </a:r>
            <a:r>
              <a:rPr lang="en-US" dirty="0" err="1"/>
              <a:t>máy</a:t>
            </a:r>
            <a:r>
              <a:rPr lang="en-US" dirty="0"/>
              <a:t> </a:t>
            </a:r>
            <a:r>
              <a:rPr lang="en-US" dirty="0" err="1"/>
              <a:t>tính</a:t>
            </a:r>
            <a:r>
              <a:rPr lang="en-US" dirty="0"/>
              <a:t> do </a:t>
            </a:r>
            <a:br>
              <a:rPr lang="en-US" dirty="0"/>
            </a:br>
            <a:r>
              <a:rPr lang="en-US" dirty="0"/>
              <a:t>TS. </a:t>
            </a:r>
            <a:r>
              <a:rPr lang="en-US" dirty="0" err="1"/>
              <a:t>Trương</a:t>
            </a:r>
            <a:r>
              <a:rPr lang="en-US" dirty="0"/>
              <a:t> </a:t>
            </a:r>
            <a:r>
              <a:rPr lang="en-US" dirty="0" err="1"/>
              <a:t>Đình</a:t>
            </a:r>
            <a:r>
              <a:rPr lang="en-US" dirty="0"/>
              <a:t> Tú </a:t>
            </a:r>
            <a:r>
              <a:rPr lang="en-US" dirty="0" err="1"/>
              <a:t>giảng</a:t>
            </a:r>
            <a:r>
              <a:rPr lang="en-US" dirty="0"/>
              <a:t> </a:t>
            </a:r>
            <a:r>
              <a:rPr lang="en-US" dirty="0" err="1"/>
              <a:t>dạy</a:t>
            </a:r>
            <a:endParaRPr lang="en-US" dirty="0"/>
          </a:p>
          <a:p>
            <a:pPr marL="457200" lvl="0" indent="-304800" algn="l" rtl="0">
              <a:spcBef>
                <a:spcPts val="1000"/>
              </a:spcBef>
              <a:spcAft>
                <a:spcPts val="0"/>
              </a:spcAft>
              <a:buSzPts val="1200"/>
              <a:buFont typeface="Maven Pro"/>
              <a:buChar char="●"/>
            </a:pPr>
            <a:r>
              <a:rPr lang="en" dirty="0"/>
              <a:t>Bài báo cáo thuyết trình được chia thành các phần sau đây:</a:t>
            </a:r>
            <a:endParaRPr dirty="0"/>
          </a:p>
          <a:p>
            <a:pPr marL="914400" lvl="1" indent="-304800" algn="l" rtl="0">
              <a:spcBef>
                <a:spcPts val="1000"/>
              </a:spcBef>
              <a:spcAft>
                <a:spcPts val="0"/>
              </a:spcAft>
              <a:buSzPts val="1200"/>
              <a:buFont typeface="Maven Pro"/>
              <a:buChar char="○"/>
            </a:pPr>
            <a:r>
              <a:rPr lang="en" dirty="0"/>
              <a:t>Tổng quan </a:t>
            </a:r>
            <a:endParaRPr dirty="0"/>
          </a:p>
          <a:p>
            <a:pPr marL="914400" lvl="1" indent="-304800" algn="l" rtl="0">
              <a:spcBef>
                <a:spcPts val="0"/>
              </a:spcBef>
              <a:spcAft>
                <a:spcPts val="0"/>
              </a:spcAft>
              <a:buSzPts val="1200"/>
              <a:buFont typeface="Maven Pro"/>
              <a:buChar char="○"/>
            </a:pPr>
            <a:r>
              <a:rPr lang="en" dirty="0"/>
              <a:t>Cơ sở lí thuyết</a:t>
            </a:r>
            <a:endParaRPr dirty="0"/>
          </a:p>
          <a:p>
            <a:pPr marL="914400" lvl="1" indent="-304800" algn="l" rtl="0">
              <a:spcBef>
                <a:spcPts val="0"/>
              </a:spcBef>
              <a:spcAft>
                <a:spcPts val="0"/>
              </a:spcAft>
              <a:buSzPts val="1200"/>
              <a:buFont typeface="Maven Pro"/>
              <a:buChar char="○"/>
            </a:pPr>
            <a:r>
              <a:rPr lang="en" dirty="0"/>
              <a:t>Thực nghiệm</a:t>
            </a:r>
            <a:endParaRPr dirty="0"/>
          </a:p>
          <a:p>
            <a:pPr marL="914400" lvl="1" indent="-304800" algn="l" rtl="0">
              <a:spcBef>
                <a:spcPts val="0"/>
              </a:spcBef>
              <a:spcAft>
                <a:spcPts val="0"/>
              </a:spcAft>
              <a:buSzPts val="1200"/>
              <a:buFont typeface="Maven Pro"/>
              <a:buChar char="○"/>
            </a:pPr>
            <a:r>
              <a:rPr lang="en" dirty="0"/>
              <a:t>Kết luận và hướng phát triển</a:t>
            </a:r>
            <a:endParaRPr dirty="0"/>
          </a:p>
        </p:txBody>
      </p:sp>
      <p:grpSp>
        <p:nvGrpSpPr>
          <p:cNvPr id="192" name="Google Shape;192;p15"/>
          <p:cNvGrpSpPr/>
          <p:nvPr/>
        </p:nvGrpSpPr>
        <p:grpSpPr>
          <a:xfrm rot="10800000">
            <a:off x="7327000" y="3631205"/>
            <a:ext cx="199001" cy="867198"/>
            <a:chOff x="4475150" y="4052605"/>
            <a:chExt cx="199001" cy="867198"/>
          </a:xfrm>
        </p:grpSpPr>
        <p:sp>
          <p:nvSpPr>
            <p:cNvPr id="193" name="Google Shape;193;p1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5"/>
          <p:cNvGrpSpPr/>
          <p:nvPr/>
        </p:nvGrpSpPr>
        <p:grpSpPr>
          <a:xfrm rot="10800000">
            <a:off x="3728737" y="3758282"/>
            <a:ext cx="154365" cy="672686"/>
            <a:chOff x="4475150" y="4052605"/>
            <a:chExt cx="199001" cy="867198"/>
          </a:xfrm>
        </p:grpSpPr>
        <p:sp>
          <p:nvSpPr>
            <p:cNvPr id="197" name="Google Shape;197;p1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5"/>
          <p:cNvSpPr/>
          <p:nvPr/>
        </p:nvSpPr>
        <p:spPr>
          <a:xfrm>
            <a:off x="2756906" y="400408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5946006" y="425103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1049456" y="4251033"/>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9C52E64-05CB-4AFD-35B2-75AB607F2361}"/>
              </a:ext>
            </a:extLst>
          </p:cNvPr>
          <p:cNvPicPr>
            <a:picLocks noChangeAspect="1"/>
          </p:cNvPicPr>
          <p:nvPr/>
        </p:nvPicPr>
        <p:blipFill>
          <a:blip r:embed="rId3"/>
          <a:stretch>
            <a:fillRect/>
          </a:stretch>
        </p:blipFill>
        <p:spPr>
          <a:xfrm>
            <a:off x="56640" y="28012"/>
            <a:ext cx="793456" cy="4377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F70A921C-536A-5578-BA10-8FFA79938352}"/>
              </a:ext>
            </a:extLst>
          </p:cNvPr>
          <p:cNvSpPr txBox="1"/>
          <p:nvPr/>
        </p:nvSpPr>
        <p:spPr>
          <a:xfrm>
            <a:off x="1346549" y="4704774"/>
            <a:ext cx="6157735" cy="307777"/>
          </a:xfrm>
          <a:prstGeom prst="rect">
            <a:avLst/>
          </a:prstGeom>
          <a:noFill/>
        </p:spPr>
        <p:txBody>
          <a:bodyPr wrap="square" rtlCol="0">
            <a:spAutoFit/>
          </a:bodyPr>
          <a:lstStyle/>
          <a:p>
            <a:r>
              <a:rPr lang="en-US" dirty="0">
                <a:solidFill>
                  <a:schemeClr val="tx1"/>
                </a:solidFill>
              </a:rPr>
              <a:t>Ping </a:t>
            </a:r>
            <a:r>
              <a:rPr lang="en-US" dirty="0" err="1">
                <a:solidFill>
                  <a:schemeClr val="tx1"/>
                </a:solidFill>
              </a:rPr>
              <a:t>đến</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vùng</a:t>
            </a:r>
            <a:r>
              <a:rPr lang="en-US" dirty="0">
                <a:solidFill>
                  <a:schemeClr val="tx1"/>
                </a:solidFill>
              </a:rPr>
              <a:t> inside </a:t>
            </a:r>
            <a:r>
              <a:rPr lang="en-US" dirty="0" err="1">
                <a:solidFill>
                  <a:schemeClr val="tx1"/>
                </a:solidFill>
              </a:rPr>
              <a:t>thành</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bằng</a:t>
            </a:r>
            <a:r>
              <a:rPr lang="en-US" dirty="0">
                <a:solidFill>
                  <a:schemeClr val="tx1"/>
                </a:solidFill>
              </a:rPr>
              <a:t> IPv4 </a:t>
            </a:r>
            <a:r>
              <a:rPr lang="en-US" dirty="0" err="1">
                <a:solidFill>
                  <a:schemeClr val="tx1"/>
                </a:solidFill>
              </a:rPr>
              <a:t>và</a:t>
            </a:r>
            <a:r>
              <a:rPr lang="en-US" dirty="0">
                <a:solidFill>
                  <a:schemeClr val="tx1"/>
                </a:solidFill>
              </a:rPr>
              <a:t> IPv6</a:t>
            </a:r>
          </a:p>
        </p:txBody>
      </p:sp>
      <p:pic>
        <p:nvPicPr>
          <p:cNvPr id="3" name="Picture 2">
            <a:extLst>
              <a:ext uri="{FF2B5EF4-FFF2-40B4-BE49-F238E27FC236}">
                <a16:creationId xmlns:a16="http://schemas.microsoft.com/office/drawing/2014/main" id="{1B5C9357-0126-EEBF-825F-D698071A3911}"/>
              </a:ext>
            </a:extLst>
          </p:cNvPr>
          <p:cNvPicPr>
            <a:picLocks noChangeAspect="1"/>
          </p:cNvPicPr>
          <p:nvPr/>
        </p:nvPicPr>
        <p:blipFill>
          <a:blip r:embed="rId3"/>
          <a:stretch>
            <a:fillRect/>
          </a:stretch>
        </p:blipFill>
        <p:spPr>
          <a:xfrm>
            <a:off x="353370" y="857537"/>
            <a:ext cx="3918484" cy="3795508"/>
          </a:xfrm>
          <a:prstGeom prst="rect">
            <a:avLst/>
          </a:prstGeom>
        </p:spPr>
      </p:pic>
      <p:pic>
        <p:nvPicPr>
          <p:cNvPr id="5" name="image32.png">
            <a:extLst>
              <a:ext uri="{FF2B5EF4-FFF2-40B4-BE49-F238E27FC236}">
                <a16:creationId xmlns:a16="http://schemas.microsoft.com/office/drawing/2014/main" id="{EBE9136A-2F8D-8482-B28A-E090B46B7F68}"/>
              </a:ext>
            </a:extLst>
          </p:cNvPr>
          <p:cNvPicPr>
            <a:picLocks noChangeAspect="1"/>
          </p:cNvPicPr>
          <p:nvPr/>
        </p:nvPicPr>
        <p:blipFill>
          <a:blip r:embed="rId4" cstate="print"/>
          <a:stretch>
            <a:fillRect/>
          </a:stretch>
        </p:blipFill>
        <p:spPr>
          <a:xfrm>
            <a:off x="4425417" y="857536"/>
            <a:ext cx="4365213" cy="3819501"/>
          </a:xfrm>
          <a:prstGeom prst="rect">
            <a:avLst/>
          </a:prstGeom>
        </p:spPr>
      </p:pic>
      <p:pic>
        <p:nvPicPr>
          <p:cNvPr id="6" name="Picture 5">
            <a:extLst>
              <a:ext uri="{FF2B5EF4-FFF2-40B4-BE49-F238E27FC236}">
                <a16:creationId xmlns:a16="http://schemas.microsoft.com/office/drawing/2014/main" id="{199EDF71-84CA-B0BE-07BC-B2D372CDF694}"/>
              </a:ext>
            </a:extLst>
          </p:cNvPr>
          <p:cNvPicPr>
            <a:picLocks noChangeAspect="1"/>
          </p:cNvPicPr>
          <p:nvPr/>
        </p:nvPicPr>
        <p:blipFill>
          <a:blip r:embed="rId5"/>
          <a:stretch>
            <a:fillRect/>
          </a:stretch>
        </p:blipFill>
        <p:spPr>
          <a:xfrm>
            <a:off x="49660" y="41973"/>
            <a:ext cx="793456" cy="437723"/>
          </a:xfrm>
          <a:prstGeom prst="rect">
            <a:avLst/>
          </a:prstGeom>
        </p:spPr>
      </p:pic>
    </p:spTree>
    <p:extLst>
      <p:ext uri="{BB962C8B-B14F-4D97-AF65-F5344CB8AC3E}">
        <p14:creationId xmlns:p14="http://schemas.microsoft.com/office/powerpoint/2010/main" val="326991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9207CF1B-DB84-C2B0-E9D0-D68D6885F9F7}"/>
              </a:ext>
            </a:extLst>
          </p:cNvPr>
          <p:cNvPicPr>
            <a:picLocks noChangeAspect="1"/>
          </p:cNvPicPr>
          <p:nvPr/>
        </p:nvPicPr>
        <p:blipFill>
          <a:blip r:embed="rId3"/>
          <a:stretch>
            <a:fillRect/>
          </a:stretch>
        </p:blipFill>
        <p:spPr>
          <a:xfrm>
            <a:off x="511946" y="988922"/>
            <a:ext cx="3480701" cy="3386762"/>
          </a:xfrm>
          <a:prstGeom prst="rect">
            <a:avLst/>
          </a:prstGeom>
        </p:spPr>
      </p:pic>
      <p:pic>
        <p:nvPicPr>
          <p:cNvPr id="8" name="Picture 7">
            <a:extLst>
              <a:ext uri="{FF2B5EF4-FFF2-40B4-BE49-F238E27FC236}">
                <a16:creationId xmlns:a16="http://schemas.microsoft.com/office/drawing/2014/main" id="{690E09FA-9FD3-F399-57B9-7D512FC51610}"/>
              </a:ext>
            </a:extLst>
          </p:cNvPr>
          <p:cNvPicPr>
            <a:picLocks noChangeAspect="1"/>
          </p:cNvPicPr>
          <p:nvPr/>
        </p:nvPicPr>
        <p:blipFill>
          <a:blip r:embed="rId4"/>
          <a:stretch>
            <a:fillRect/>
          </a:stretch>
        </p:blipFill>
        <p:spPr>
          <a:xfrm>
            <a:off x="4972262" y="984614"/>
            <a:ext cx="3480701" cy="3391069"/>
          </a:xfrm>
          <a:prstGeom prst="rect">
            <a:avLst/>
          </a:prstGeom>
        </p:spPr>
      </p:pic>
      <p:sp>
        <p:nvSpPr>
          <p:cNvPr id="9" name="TextBox 8">
            <a:extLst>
              <a:ext uri="{FF2B5EF4-FFF2-40B4-BE49-F238E27FC236}">
                <a16:creationId xmlns:a16="http://schemas.microsoft.com/office/drawing/2014/main" id="{493E3C18-E6FF-7644-5FBF-3EA146F9DEB9}"/>
              </a:ext>
            </a:extLst>
          </p:cNvPr>
          <p:cNvSpPr txBox="1"/>
          <p:nvPr/>
        </p:nvSpPr>
        <p:spPr>
          <a:xfrm>
            <a:off x="397249" y="4439528"/>
            <a:ext cx="4258514" cy="307777"/>
          </a:xfrm>
          <a:prstGeom prst="rect">
            <a:avLst/>
          </a:prstGeom>
          <a:noFill/>
        </p:spPr>
        <p:txBody>
          <a:bodyPr wrap="square" rtlCol="0">
            <a:spAutoFit/>
          </a:bodyPr>
          <a:lstStyle/>
          <a:p>
            <a:r>
              <a:rPr lang="en-US" dirty="0">
                <a:solidFill>
                  <a:schemeClr val="tx1"/>
                </a:solidFill>
              </a:rPr>
              <a:t>PC </a:t>
            </a:r>
            <a:r>
              <a:rPr lang="en-US" dirty="0" err="1">
                <a:solidFill>
                  <a:schemeClr val="tx1"/>
                </a:solidFill>
              </a:rPr>
              <a:t>của</a:t>
            </a:r>
            <a:r>
              <a:rPr lang="en-US" dirty="0">
                <a:solidFill>
                  <a:schemeClr val="tx1"/>
                </a:solidFill>
              </a:rPr>
              <a:t> VP-KHOACNTT </a:t>
            </a:r>
            <a:r>
              <a:rPr lang="en-US" dirty="0" err="1">
                <a:solidFill>
                  <a:schemeClr val="tx1"/>
                </a:solidFill>
              </a:rPr>
              <a:t>gửi</a:t>
            </a:r>
            <a:r>
              <a:rPr lang="en-US" dirty="0">
                <a:solidFill>
                  <a:schemeClr val="tx1"/>
                </a:solidFill>
              </a:rPr>
              <a:t> mail </a:t>
            </a:r>
            <a:r>
              <a:rPr lang="en-US" dirty="0" err="1">
                <a:solidFill>
                  <a:schemeClr val="tx1"/>
                </a:solidFill>
              </a:rPr>
              <a:t>đến</a:t>
            </a:r>
            <a:r>
              <a:rPr lang="en-US" dirty="0">
                <a:solidFill>
                  <a:schemeClr val="tx1"/>
                </a:solidFill>
              </a:rPr>
              <a:t> </a:t>
            </a:r>
            <a:r>
              <a:rPr lang="en-US" dirty="0" err="1">
                <a:solidFill>
                  <a:schemeClr val="tx1"/>
                </a:solidFill>
              </a:rPr>
              <a:t>cho</a:t>
            </a:r>
            <a:r>
              <a:rPr lang="en-US" dirty="0">
                <a:solidFill>
                  <a:schemeClr val="tx1"/>
                </a:solidFill>
              </a:rPr>
              <a:t> HD-BGH</a:t>
            </a:r>
          </a:p>
        </p:txBody>
      </p:sp>
      <p:sp>
        <p:nvSpPr>
          <p:cNvPr id="10" name="TextBox 9">
            <a:extLst>
              <a:ext uri="{FF2B5EF4-FFF2-40B4-BE49-F238E27FC236}">
                <a16:creationId xmlns:a16="http://schemas.microsoft.com/office/drawing/2014/main" id="{C774FF9D-BCE2-C753-D1EA-9A39B1AB3F3A}"/>
              </a:ext>
            </a:extLst>
          </p:cNvPr>
          <p:cNvSpPr txBox="1"/>
          <p:nvPr/>
        </p:nvSpPr>
        <p:spPr>
          <a:xfrm>
            <a:off x="4809327" y="4439527"/>
            <a:ext cx="4258514" cy="307777"/>
          </a:xfrm>
          <a:prstGeom prst="rect">
            <a:avLst/>
          </a:prstGeom>
          <a:noFill/>
        </p:spPr>
        <p:txBody>
          <a:bodyPr wrap="square" rtlCol="0">
            <a:spAutoFit/>
          </a:bodyPr>
          <a:lstStyle/>
          <a:p>
            <a:r>
              <a:rPr lang="en-US" dirty="0">
                <a:solidFill>
                  <a:schemeClr val="tx1"/>
                </a:solidFill>
              </a:rPr>
              <a:t>HD-BGH </a:t>
            </a:r>
            <a:r>
              <a:rPr lang="en-US" dirty="0" err="1">
                <a:solidFill>
                  <a:schemeClr val="tx1"/>
                </a:solidFill>
              </a:rPr>
              <a:t>đã</a:t>
            </a:r>
            <a:r>
              <a:rPr lang="en-US" dirty="0">
                <a:solidFill>
                  <a:schemeClr val="tx1"/>
                </a:solidFill>
              </a:rPr>
              <a:t> </a:t>
            </a:r>
            <a:r>
              <a:rPr lang="en-US" dirty="0" err="1">
                <a:solidFill>
                  <a:schemeClr val="tx1"/>
                </a:solidFill>
              </a:rPr>
              <a:t>nhận</a:t>
            </a:r>
            <a:r>
              <a:rPr lang="en-US" dirty="0">
                <a:solidFill>
                  <a:schemeClr val="tx1"/>
                </a:solidFill>
              </a:rPr>
              <a:t> </a:t>
            </a:r>
            <a:r>
              <a:rPr lang="en-US" dirty="0" err="1">
                <a:solidFill>
                  <a:schemeClr val="tx1"/>
                </a:solidFill>
              </a:rPr>
              <a:t>được</a:t>
            </a:r>
            <a:r>
              <a:rPr lang="en-US" dirty="0">
                <a:solidFill>
                  <a:schemeClr val="tx1"/>
                </a:solidFill>
              </a:rPr>
              <a:t> mail </a:t>
            </a:r>
            <a:r>
              <a:rPr lang="en-US" dirty="0" err="1">
                <a:solidFill>
                  <a:schemeClr val="tx1"/>
                </a:solidFill>
              </a:rPr>
              <a:t>của</a:t>
            </a:r>
            <a:r>
              <a:rPr lang="en-US" dirty="0">
                <a:solidFill>
                  <a:schemeClr val="tx1"/>
                </a:solidFill>
              </a:rPr>
              <a:t> KHOA CNTT</a:t>
            </a:r>
          </a:p>
        </p:txBody>
      </p:sp>
      <p:pic>
        <p:nvPicPr>
          <p:cNvPr id="12" name="Picture 11">
            <a:extLst>
              <a:ext uri="{FF2B5EF4-FFF2-40B4-BE49-F238E27FC236}">
                <a16:creationId xmlns:a16="http://schemas.microsoft.com/office/drawing/2014/main" id="{3548734A-E795-078D-0655-4BC692A3B823}"/>
              </a:ext>
            </a:extLst>
          </p:cNvPr>
          <p:cNvPicPr>
            <a:picLocks noChangeAspect="1"/>
          </p:cNvPicPr>
          <p:nvPr/>
        </p:nvPicPr>
        <p:blipFill>
          <a:blip r:embed="rId5"/>
          <a:stretch>
            <a:fillRect/>
          </a:stretch>
        </p:blipFill>
        <p:spPr>
          <a:xfrm>
            <a:off x="49660" y="41973"/>
            <a:ext cx="793456" cy="437723"/>
          </a:xfrm>
          <a:prstGeom prst="rect">
            <a:avLst/>
          </a:prstGeom>
        </p:spPr>
      </p:pic>
    </p:spTree>
    <p:extLst>
      <p:ext uri="{BB962C8B-B14F-4D97-AF65-F5344CB8AC3E}">
        <p14:creationId xmlns:p14="http://schemas.microsoft.com/office/powerpoint/2010/main" val="398496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4D13A039-1FFF-F742-1B03-DA78DBB7553A}"/>
              </a:ext>
            </a:extLst>
          </p:cNvPr>
          <p:cNvSpPr txBox="1"/>
          <p:nvPr/>
        </p:nvSpPr>
        <p:spPr>
          <a:xfrm>
            <a:off x="2668570" y="4502942"/>
            <a:ext cx="2868841" cy="307777"/>
          </a:xfrm>
          <a:prstGeom prst="rect">
            <a:avLst/>
          </a:prstGeom>
          <a:noFill/>
        </p:spPr>
        <p:txBody>
          <a:bodyPr wrap="square" rtlCol="0">
            <a:spAutoFit/>
          </a:bodyPr>
          <a:lstStyle/>
          <a:p>
            <a:r>
              <a:rPr lang="en-US" dirty="0" err="1">
                <a:solidFill>
                  <a:schemeClr val="tx1"/>
                </a:solidFill>
              </a:rPr>
              <a:t>Cấu</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cho</a:t>
            </a:r>
            <a:r>
              <a:rPr lang="en-US" dirty="0">
                <a:solidFill>
                  <a:schemeClr val="tx1"/>
                </a:solidFill>
              </a:rPr>
              <a:t> FTP Server</a:t>
            </a:r>
          </a:p>
        </p:txBody>
      </p:sp>
      <p:pic>
        <p:nvPicPr>
          <p:cNvPr id="2" name="Picture 1">
            <a:extLst>
              <a:ext uri="{FF2B5EF4-FFF2-40B4-BE49-F238E27FC236}">
                <a16:creationId xmlns:a16="http://schemas.microsoft.com/office/drawing/2014/main" id="{8FA95764-4524-A272-1004-BFA0A0CEDE8B}"/>
              </a:ext>
            </a:extLst>
          </p:cNvPr>
          <p:cNvPicPr>
            <a:picLocks noChangeAspect="1"/>
          </p:cNvPicPr>
          <p:nvPr/>
        </p:nvPicPr>
        <p:blipFill>
          <a:blip r:embed="rId3"/>
          <a:stretch>
            <a:fillRect/>
          </a:stretch>
        </p:blipFill>
        <p:spPr>
          <a:xfrm>
            <a:off x="2230970" y="871766"/>
            <a:ext cx="3744043" cy="3616947"/>
          </a:xfrm>
          <a:prstGeom prst="rect">
            <a:avLst/>
          </a:prstGeom>
        </p:spPr>
      </p:pic>
      <p:pic>
        <p:nvPicPr>
          <p:cNvPr id="3" name="Picture 2">
            <a:extLst>
              <a:ext uri="{FF2B5EF4-FFF2-40B4-BE49-F238E27FC236}">
                <a16:creationId xmlns:a16="http://schemas.microsoft.com/office/drawing/2014/main" id="{3352F43B-696F-06CA-FFEB-3155E74E789F}"/>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58014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C774FF9D-BCE2-C753-D1EA-9A39B1AB3F3A}"/>
              </a:ext>
            </a:extLst>
          </p:cNvPr>
          <p:cNvSpPr txBox="1"/>
          <p:nvPr/>
        </p:nvSpPr>
        <p:spPr>
          <a:xfrm>
            <a:off x="516533" y="4334825"/>
            <a:ext cx="2868841" cy="307777"/>
          </a:xfrm>
          <a:prstGeom prst="rect">
            <a:avLst/>
          </a:prstGeom>
          <a:noFill/>
        </p:spPr>
        <p:txBody>
          <a:bodyPr wrap="square" rtlCol="0">
            <a:spAutoFit/>
          </a:bodyPr>
          <a:lstStyle/>
          <a:p>
            <a:r>
              <a:rPr lang="en-US" dirty="0" err="1">
                <a:solidFill>
                  <a:schemeClr val="tx1"/>
                </a:solidFill>
              </a:rPr>
              <a:t>Tạo</a:t>
            </a:r>
            <a:r>
              <a:rPr lang="en-US" dirty="0">
                <a:solidFill>
                  <a:schemeClr val="tx1"/>
                </a:solidFill>
              </a:rPr>
              <a:t> file test.txt </a:t>
            </a:r>
            <a:r>
              <a:rPr lang="en-US" dirty="0" err="1">
                <a:solidFill>
                  <a:schemeClr val="tx1"/>
                </a:solidFill>
              </a:rPr>
              <a:t>trên</a:t>
            </a:r>
            <a:r>
              <a:rPr lang="en-US" dirty="0">
                <a:solidFill>
                  <a:schemeClr val="tx1"/>
                </a:solidFill>
              </a:rPr>
              <a:t> PC </a:t>
            </a:r>
            <a:r>
              <a:rPr lang="en-US" dirty="0" err="1">
                <a:solidFill>
                  <a:schemeClr val="tx1"/>
                </a:solidFill>
              </a:rPr>
              <a:t>của</a:t>
            </a:r>
            <a:r>
              <a:rPr lang="en-US" dirty="0">
                <a:solidFill>
                  <a:schemeClr val="tx1"/>
                </a:solidFill>
              </a:rPr>
              <a:t> P-KT</a:t>
            </a:r>
          </a:p>
        </p:txBody>
      </p:sp>
      <p:pic>
        <p:nvPicPr>
          <p:cNvPr id="2" name="Picture 1">
            <a:extLst>
              <a:ext uri="{FF2B5EF4-FFF2-40B4-BE49-F238E27FC236}">
                <a16:creationId xmlns:a16="http://schemas.microsoft.com/office/drawing/2014/main" id="{F2DD8B80-7B7C-2563-505E-92CA64BCDBFA}"/>
              </a:ext>
            </a:extLst>
          </p:cNvPr>
          <p:cNvPicPr>
            <a:picLocks noChangeAspect="1"/>
          </p:cNvPicPr>
          <p:nvPr/>
        </p:nvPicPr>
        <p:blipFill>
          <a:blip r:embed="rId3"/>
          <a:stretch>
            <a:fillRect/>
          </a:stretch>
        </p:blipFill>
        <p:spPr>
          <a:xfrm>
            <a:off x="287821" y="1030832"/>
            <a:ext cx="3334878" cy="3235400"/>
          </a:xfrm>
          <a:prstGeom prst="rect">
            <a:avLst/>
          </a:prstGeom>
        </p:spPr>
      </p:pic>
      <p:pic>
        <p:nvPicPr>
          <p:cNvPr id="3" name="Picture 2">
            <a:extLst>
              <a:ext uri="{FF2B5EF4-FFF2-40B4-BE49-F238E27FC236}">
                <a16:creationId xmlns:a16="http://schemas.microsoft.com/office/drawing/2014/main" id="{33EC367D-BAFE-A07B-6F96-59F7562125E1}"/>
              </a:ext>
            </a:extLst>
          </p:cNvPr>
          <p:cNvPicPr>
            <a:picLocks noChangeAspect="1"/>
          </p:cNvPicPr>
          <p:nvPr/>
        </p:nvPicPr>
        <p:blipFill>
          <a:blip r:embed="rId4"/>
          <a:stretch>
            <a:fillRect/>
          </a:stretch>
        </p:blipFill>
        <p:spPr>
          <a:xfrm>
            <a:off x="4942393" y="1030832"/>
            <a:ext cx="3335024" cy="3235400"/>
          </a:xfrm>
          <a:prstGeom prst="rect">
            <a:avLst/>
          </a:prstGeom>
        </p:spPr>
      </p:pic>
      <p:sp>
        <p:nvSpPr>
          <p:cNvPr id="4" name="TextBox 3">
            <a:extLst>
              <a:ext uri="{FF2B5EF4-FFF2-40B4-BE49-F238E27FC236}">
                <a16:creationId xmlns:a16="http://schemas.microsoft.com/office/drawing/2014/main" id="{4D13A039-1FFF-F742-1B03-DA78DBB7553A}"/>
              </a:ext>
            </a:extLst>
          </p:cNvPr>
          <p:cNvSpPr txBox="1"/>
          <p:nvPr/>
        </p:nvSpPr>
        <p:spPr>
          <a:xfrm>
            <a:off x="5226973" y="4335300"/>
            <a:ext cx="2868841" cy="307777"/>
          </a:xfrm>
          <a:prstGeom prst="rect">
            <a:avLst/>
          </a:prstGeom>
          <a:noFill/>
        </p:spPr>
        <p:txBody>
          <a:bodyPr wrap="square" rtlCol="0">
            <a:spAutoFit/>
          </a:bodyPr>
          <a:lstStyle/>
          <a:p>
            <a:r>
              <a:rPr lang="en-US" dirty="0">
                <a:solidFill>
                  <a:schemeClr val="tx1"/>
                </a:solidFill>
              </a:rPr>
              <a:t>File test.txt </a:t>
            </a:r>
            <a:r>
              <a:rPr lang="en-US" dirty="0" err="1">
                <a:solidFill>
                  <a:schemeClr val="tx1"/>
                </a:solidFill>
              </a:rPr>
              <a:t>đã</a:t>
            </a:r>
            <a:r>
              <a:rPr lang="en-US" dirty="0">
                <a:solidFill>
                  <a:schemeClr val="tx1"/>
                </a:solidFill>
              </a:rPr>
              <a:t> </a:t>
            </a:r>
            <a:r>
              <a:rPr lang="en-US" dirty="0" err="1">
                <a:solidFill>
                  <a:schemeClr val="tx1"/>
                </a:solidFill>
              </a:rPr>
              <a:t>tạo</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công</a:t>
            </a:r>
            <a:endParaRPr lang="en-US" dirty="0">
              <a:solidFill>
                <a:schemeClr val="tx1"/>
              </a:solidFill>
            </a:endParaRPr>
          </a:p>
        </p:txBody>
      </p:sp>
      <p:pic>
        <p:nvPicPr>
          <p:cNvPr id="5" name="Picture 4">
            <a:extLst>
              <a:ext uri="{FF2B5EF4-FFF2-40B4-BE49-F238E27FC236}">
                <a16:creationId xmlns:a16="http://schemas.microsoft.com/office/drawing/2014/main" id="{85757B76-114C-5528-1829-277BA2F134E8}"/>
              </a:ext>
            </a:extLst>
          </p:cNvPr>
          <p:cNvPicPr>
            <a:picLocks noChangeAspect="1"/>
          </p:cNvPicPr>
          <p:nvPr/>
        </p:nvPicPr>
        <p:blipFill>
          <a:blip r:embed="rId5"/>
          <a:stretch>
            <a:fillRect/>
          </a:stretch>
        </p:blipFill>
        <p:spPr>
          <a:xfrm>
            <a:off x="49660" y="41973"/>
            <a:ext cx="793456" cy="437723"/>
          </a:xfrm>
          <a:prstGeom prst="rect">
            <a:avLst/>
          </a:prstGeom>
        </p:spPr>
      </p:pic>
    </p:spTree>
    <p:extLst>
      <p:ext uri="{BB962C8B-B14F-4D97-AF65-F5344CB8AC3E}">
        <p14:creationId xmlns:p14="http://schemas.microsoft.com/office/powerpoint/2010/main" val="437564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573417" y="28483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THỰC NGHIỆM</a:t>
            </a:r>
            <a:endParaRPr dirty="0">
              <a:latin typeface="Segoe UI Black" panose="020B0A02040204020203" pitchFamily="34" charset="0"/>
              <a:ea typeface="Segoe UI Black" panose="020B0A02040204020203" pitchFamily="34" charset="0"/>
            </a:endParaRPr>
          </a:p>
        </p:txBody>
      </p:sp>
      <p:sp>
        <p:nvSpPr>
          <p:cNvPr id="10" name="TextBox 9">
            <a:extLst>
              <a:ext uri="{FF2B5EF4-FFF2-40B4-BE49-F238E27FC236}">
                <a16:creationId xmlns:a16="http://schemas.microsoft.com/office/drawing/2014/main" id="{C774FF9D-BCE2-C753-D1EA-9A39B1AB3F3A}"/>
              </a:ext>
            </a:extLst>
          </p:cNvPr>
          <p:cNvSpPr txBox="1"/>
          <p:nvPr/>
        </p:nvSpPr>
        <p:spPr>
          <a:xfrm>
            <a:off x="516533" y="4334825"/>
            <a:ext cx="2868841" cy="307777"/>
          </a:xfrm>
          <a:prstGeom prst="rect">
            <a:avLst/>
          </a:prstGeom>
          <a:noFill/>
        </p:spPr>
        <p:txBody>
          <a:bodyPr wrap="square" rtlCol="0">
            <a:spAutoFit/>
          </a:bodyPr>
          <a:lstStyle/>
          <a:p>
            <a:r>
              <a:rPr lang="en-US" dirty="0" err="1">
                <a:solidFill>
                  <a:schemeClr val="tx1"/>
                </a:solidFill>
              </a:rPr>
              <a:t>Đăng</a:t>
            </a:r>
            <a:r>
              <a:rPr lang="en-US" dirty="0">
                <a:solidFill>
                  <a:schemeClr val="tx1"/>
                </a:solidFill>
              </a:rPr>
              <a:t> </a:t>
            </a:r>
            <a:r>
              <a:rPr lang="en-US" dirty="0" err="1">
                <a:solidFill>
                  <a:schemeClr val="tx1"/>
                </a:solidFill>
              </a:rPr>
              <a:t>nhập</a:t>
            </a:r>
            <a:r>
              <a:rPr lang="en-US" dirty="0">
                <a:solidFill>
                  <a:schemeClr val="tx1"/>
                </a:solidFill>
              </a:rPr>
              <a:t> </a:t>
            </a:r>
            <a:r>
              <a:rPr lang="en-US" dirty="0" err="1">
                <a:solidFill>
                  <a:schemeClr val="tx1"/>
                </a:solidFill>
              </a:rPr>
              <a:t>đến</a:t>
            </a:r>
            <a:r>
              <a:rPr lang="en-US" dirty="0">
                <a:solidFill>
                  <a:schemeClr val="tx1"/>
                </a:solidFill>
              </a:rPr>
              <a:t> FTP Server</a:t>
            </a:r>
          </a:p>
        </p:txBody>
      </p:sp>
      <p:sp>
        <p:nvSpPr>
          <p:cNvPr id="4" name="TextBox 3">
            <a:extLst>
              <a:ext uri="{FF2B5EF4-FFF2-40B4-BE49-F238E27FC236}">
                <a16:creationId xmlns:a16="http://schemas.microsoft.com/office/drawing/2014/main" id="{4D13A039-1FFF-F742-1B03-DA78DBB7553A}"/>
              </a:ext>
            </a:extLst>
          </p:cNvPr>
          <p:cNvSpPr txBox="1"/>
          <p:nvPr/>
        </p:nvSpPr>
        <p:spPr>
          <a:xfrm>
            <a:off x="4968707" y="4367399"/>
            <a:ext cx="2868841" cy="307777"/>
          </a:xfrm>
          <a:prstGeom prst="rect">
            <a:avLst/>
          </a:prstGeom>
          <a:noFill/>
        </p:spPr>
        <p:txBody>
          <a:bodyPr wrap="square" rtlCol="0">
            <a:spAutoFit/>
          </a:bodyPr>
          <a:lstStyle/>
          <a:p>
            <a:r>
              <a:rPr lang="en-US" dirty="0" err="1">
                <a:solidFill>
                  <a:schemeClr val="tx1"/>
                </a:solidFill>
              </a:rPr>
              <a:t>Thực</a:t>
            </a:r>
            <a:r>
              <a:rPr lang="en-US" dirty="0">
                <a:solidFill>
                  <a:schemeClr val="tx1"/>
                </a:solidFill>
              </a:rPr>
              <a:t> </a:t>
            </a:r>
            <a:r>
              <a:rPr lang="en-US" dirty="0" err="1">
                <a:solidFill>
                  <a:schemeClr val="tx1"/>
                </a:solidFill>
              </a:rPr>
              <a:t>hiên</a:t>
            </a:r>
            <a:r>
              <a:rPr lang="en-US" dirty="0">
                <a:solidFill>
                  <a:schemeClr val="tx1"/>
                </a:solidFill>
              </a:rPr>
              <a:t> put file </a:t>
            </a:r>
            <a:r>
              <a:rPr lang="en-US" dirty="0" err="1">
                <a:solidFill>
                  <a:schemeClr val="tx1"/>
                </a:solidFill>
              </a:rPr>
              <a:t>và</a:t>
            </a:r>
            <a:r>
              <a:rPr lang="en-US" dirty="0">
                <a:solidFill>
                  <a:schemeClr val="tx1"/>
                </a:solidFill>
              </a:rPr>
              <a:t> </a:t>
            </a:r>
            <a:r>
              <a:rPr lang="en-US" dirty="0" err="1">
                <a:solidFill>
                  <a:schemeClr val="tx1"/>
                </a:solidFill>
              </a:rPr>
              <a:t>thành</a:t>
            </a:r>
            <a:r>
              <a:rPr lang="en-US" dirty="0">
                <a:solidFill>
                  <a:schemeClr val="tx1"/>
                </a:solidFill>
              </a:rPr>
              <a:t> </a:t>
            </a:r>
            <a:r>
              <a:rPr lang="en-US" dirty="0" err="1">
                <a:solidFill>
                  <a:schemeClr val="tx1"/>
                </a:solidFill>
              </a:rPr>
              <a:t>công</a:t>
            </a:r>
            <a:endParaRPr lang="en-US" dirty="0">
              <a:solidFill>
                <a:schemeClr val="tx1"/>
              </a:solidFill>
            </a:endParaRPr>
          </a:p>
        </p:txBody>
      </p:sp>
      <p:pic>
        <p:nvPicPr>
          <p:cNvPr id="5" name="Picture 4">
            <a:extLst>
              <a:ext uri="{FF2B5EF4-FFF2-40B4-BE49-F238E27FC236}">
                <a16:creationId xmlns:a16="http://schemas.microsoft.com/office/drawing/2014/main" id="{2FA397EC-F96D-0ED5-A9FA-D0CD45FE57B1}"/>
              </a:ext>
            </a:extLst>
          </p:cNvPr>
          <p:cNvPicPr>
            <a:picLocks noChangeAspect="1"/>
          </p:cNvPicPr>
          <p:nvPr/>
        </p:nvPicPr>
        <p:blipFill>
          <a:blip r:embed="rId3"/>
          <a:stretch>
            <a:fillRect/>
          </a:stretch>
        </p:blipFill>
        <p:spPr>
          <a:xfrm>
            <a:off x="244239" y="939931"/>
            <a:ext cx="3518063" cy="3427468"/>
          </a:xfrm>
          <a:prstGeom prst="rect">
            <a:avLst/>
          </a:prstGeom>
        </p:spPr>
      </p:pic>
      <p:pic>
        <p:nvPicPr>
          <p:cNvPr id="6" name="Picture 5">
            <a:extLst>
              <a:ext uri="{FF2B5EF4-FFF2-40B4-BE49-F238E27FC236}">
                <a16:creationId xmlns:a16="http://schemas.microsoft.com/office/drawing/2014/main" id="{3C4146C4-7A3C-28D4-D36F-2AAFE23C5214}"/>
              </a:ext>
            </a:extLst>
          </p:cNvPr>
          <p:cNvPicPr>
            <a:picLocks noChangeAspect="1"/>
          </p:cNvPicPr>
          <p:nvPr/>
        </p:nvPicPr>
        <p:blipFill>
          <a:blip r:embed="rId4"/>
          <a:stretch>
            <a:fillRect/>
          </a:stretch>
        </p:blipFill>
        <p:spPr>
          <a:xfrm>
            <a:off x="4425418" y="972242"/>
            <a:ext cx="3518064" cy="3417691"/>
          </a:xfrm>
          <a:prstGeom prst="rect">
            <a:avLst/>
          </a:prstGeom>
        </p:spPr>
      </p:pic>
      <p:pic>
        <p:nvPicPr>
          <p:cNvPr id="7" name="Picture 6">
            <a:extLst>
              <a:ext uri="{FF2B5EF4-FFF2-40B4-BE49-F238E27FC236}">
                <a16:creationId xmlns:a16="http://schemas.microsoft.com/office/drawing/2014/main" id="{65838A57-AE3A-C017-3C82-4F1584C802CA}"/>
              </a:ext>
            </a:extLst>
          </p:cNvPr>
          <p:cNvPicPr>
            <a:picLocks noChangeAspect="1"/>
          </p:cNvPicPr>
          <p:nvPr/>
        </p:nvPicPr>
        <p:blipFill>
          <a:blip r:embed="rId5"/>
          <a:stretch>
            <a:fillRect/>
          </a:stretch>
        </p:blipFill>
        <p:spPr>
          <a:xfrm>
            <a:off x="49660" y="28014"/>
            <a:ext cx="683087" cy="376836"/>
          </a:xfrm>
          <a:prstGeom prst="rect">
            <a:avLst/>
          </a:prstGeom>
        </p:spPr>
      </p:pic>
    </p:spTree>
    <p:extLst>
      <p:ext uri="{BB962C8B-B14F-4D97-AF65-F5344CB8AC3E}">
        <p14:creationId xmlns:p14="http://schemas.microsoft.com/office/powerpoint/2010/main" val="1598166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3" name="Title 2">
            <a:extLst>
              <a:ext uri="{FF2B5EF4-FFF2-40B4-BE49-F238E27FC236}">
                <a16:creationId xmlns:a16="http://schemas.microsoft.com/office/drawing/2014/main" id="{831AF2B7-32DB-9CCC-747A-A0AF4723CB33}"/>
              </a:ext>
            </a:extLst>
          </p:cNvPr>
          <p:cNvSpPr>
            <a:spLocks noGrp="1"/>
          </p:cNvSpPr>
          <p:nvPr>
            <p:ph type="title"/>
          </p:nvPr>
        </p:nvSpPr>
        <p:spPr>
          <a:xfrm>
            <a:off x="943365" y="1649345"/>
            <a:ext cx="7704000" cy="572700"/>
          </a:xfrm>
        </p:spPr>
        <p:txBody>
          <a:bodyPr/>
          <a:lstStyle/>
          <a:p>
            <a:r>
              <a:rPr lang="en-US" sz="4000" dirty="0">
                <a:latin typeface="Segoe UI Black" panose="020B0A02040204020203" pitchFamily="34" charset="0"/>
                <a:ea typeface="Segoe UI Black" panose="020B0A02040204020203" pitchFamily="34" charset="0"/>
              </a:rPr>
              <a:t>DEMO</a:t>
            </a:r>
            <a:br>
              <a:rPr lang="en-US" sz="4000" dirty="0">
                <a:latin typeface="Segoe UI Black" panose="020B0A02040204020203" pitchFamily="34" charset="0"/>
                <a:ea typeface="Segoe UI Black" panose="020B0A02040204020203" pitchFamily="34" charset="0"/>
              </a:rPr>
            </a:br>
            <a:r>
              <a:rPr lang="en-US" sz="4000" dirty="0">
                <a:latin typeface="Segoe UI Black" panose="020B0A02040204020203" pitchFamily="34" charset="0"/>
                <a:ea typeface="Segoe UI Black" panose="020B0A02040204020203" pitchFamily="34" charset="0"/>
              </a:rPr>
              <a:t>MÔ HÌNH MẠNG MÁY TÍNH</a:t>
            </a:r>
          </a:p>
        </p:txBody>
      </p:sp>
      <p:pic>
        <p:nvPicPr>
          <p:cNvPr id="4" name="Picture 3">
            <a:extLst>
              <a:ext uri="{FF2B5EF4-FFF2-40B4-BE49-F238E27FC236}">
                <a16:creationId xmlns:a16="http://schemas.microsoft.com/office/drawing/2014/main" id="{191C4E28-A639-68A9-872B-33F14DB78EBF}"/>
              </a:ext>
            </a:extLst>
          </p:cNvPr>
          <p:cNvPicPr>
            <a:picLocks noChangeAspect="1"/>
          </p:cNvPicPr>
          <p:nvPr/>
        </p:nvPicPr>
        <p:blipFill>
          <a:blip r:embed="rId3"/>
          <a:stretch>
            <a:fillRect/>
          </a:stretch>
        </p:blipFill>
        <p:spPr>
          <a:xfrm>
            <a:off x="49660" y="41973"/>
            <a:ext cx="793456" cy="43772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KẾT LUẬN VÀ HƯỚNG PHÁT TRIỂN</a:t>
            </a:r>
            <a:endParaRPr dirty="0">
              <a:latin typeface="Segoe UI Black" panose="020B0A02040204020203" pitchFamily="34" charset="0"/>
              <a:ea typeface="Segoe UI Black" panose="020B0A02040204020203" pitchFamily="34" charset="0"/>
            </a:endParaRPr>
          </a:p>
        </p:txBody>
      </p:sp>
      <p:sp>
        <p:nvSpPr>
          <p:cNvPr id="2" name="TextBox 1">
            <a:extLst>
              <a:ext uri="{FF2B5EF4-FFF2-40B4-BE49-F238E27FC236}">
                <a16:creationId xmlns:a16="http://schemas.microsoft.com/office/drawing/2014/main" id="{52AA3004-0E4D-04AB-9B5A-9A884BA912E1}"/>
              </a:ext>
            </a:extLst>
          </p:cNvPr>
          <p:cNvSpPr txBox="1"/>
          <p:nvPr/>
        </p:nvSpPr>
        <p:spPr>
          <a:xfrm>
            <a:off x="719999" y="1340716"/>
            <a:ext cx="1436867"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Kết</a:t>
            </a:r>
            <a:r>
              <a:rPr lang="en-US" dirty="0">
                <a:solidFill>
                  <a:schemeClr val="tx1"/>
                </a:solidFill>
              </a:rPr>
              <a:t> </a:t>
            </a:r>
            <a:r>
              <a:rPr lang="en-US" dirty="0" err="1">
                <a:solidFill>
                  <a:schemeClr val="tx1"/>
                </a:solidFill>
              </a:rPr>
              <a:t>luận</a:t>
            </a:r>
            <a:endParaRPr lang="en-US" dirty="0">
              <a:solidFill>
                <a:schemeClr val="tx1"/>
              </a:solidFill>
            </a:endParaRPr>
          </a:p>
        </p:txBody>
      </p:sp>
      <p:sp>
        <p:nvSpPr>
          <p:cNvPr id="3" name="TextBox 2">
            <a:extLst>
              <a:ext uri="{FF2B5EF4-FFF2-40B4-BE49-F238E27FC236}">
                <a16:creationId xmlns:a16="http://schemas.microsoft.com/office/drawing/2014/main" id="{A8661F1B-DEAF-64E8-FFAD-1714AF892B24}"/>
              </a:ext>
            </a:extLst>
          </p:cNvPr>
          <p:cNvSpPr txBox="1"/>
          <p:nvPr/>
        </p:nvSpPr>
        <p:spPr>
          <a:xfrm>
            <a:off x="3803139" y="1842761"/>
            <a:ext cx="4620861" cy="2031325"/>
          </a:xfrm>
          <a:prstGeom prst="rect">
            <a:avLst/>
          </a:prstGeom>
          <a:noFill/>
        </p:spPr>
        <p:txBody>
          <a:bodyPr wrap="square" rtlCol="0">
            <a:spAutoFit/>
          </a:bodyPr>
          <a:lstStyle/>
          <a:p>
            <a:r>
              <a:rPr lang="en-US" sz="1800" dirty="0" err="1">
                <a:solidFill>
                  <a:schemeClr val="tx1"/>
                </a:solidFill>
              </a:rPr>
              <a:t>Mô</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mạng</a:t>
            </a:r>
            <a:r>
              <a:rPr lang="en-US" sz="1800" dirty="0">
                <a:solidFill>
                  <a:schemeClr val="tx1"/>
                </a:solidFill>
              </a:rPr>
              <a:t> </a:t>
            </a:r>
            <a:r>
              <a:rPr lang="en-US" sz="1800" dirty="0" err="1">
                <a:solidFill>
                  <a:schemeClr val="tx1"/>
                </a:solidFill>
              </a:rPr>
              <a:t>máy</a:t>
            </a:r>
            <a:r>
              <a:rPr lang="en-US" sz="1800" dirty="0">
                <a:solidFill>
                  <a:schemeClr val="tx1"/>
                </a:solidFill>
              </a:rPr>
              <a:t> </a:t>
            </a:r>
            <a:r>
              <a:rPr lang="en-US" sz="1800" dirty="0" err="1">
                <a:solidFill>
                  <a:schemeClr val="tx1"/>
                </a:solidFill>
              </a:rPr>
              <a:t>tính</a:t>
            </a:r>
            <a:r>
              <a:rPr lang="en-US" sz="1800" dirty="0">
                <a:solidFill>
                  <a:schemeClr val="tx1"/>
                </a:solidFill>
              </a:rPr>
              <a:t> </a:t>
            </a:r>
            <a:r>
              <a:rPr lang="en-US" sz="1800" dirty="0" err="1">
                <a:solidFill>
                  <a:schemeClr val="tx1"/>
                </a:solidFill>
              </a:rPr>
              <a:t>được</a:t>
            </a:r>
            <a:r>
              <a:rPr lang="en-US" sz="1800" dirty="0">
                <a:solidFill>
                  <a:schemeClr val="tx1"/>
                </a:solidFill>
              </a:rPr>
              <a:t> </a:t>
            </a:r>
            <a:r>
              <a:rPr lang="en-US" sz="1800" dirty="0" err="1">
                <a:solidFill>
                  <a:schemeClr val="tx1"/>
                </a:solidFill>
              </a:rPr>
              <a:t>thiết</a:t>
            </a:r>
            <a:r>
              <a:rPr lang="en-US" sz="1800" dirty="0">
                <a:solidFill>
                  <a:schemeClr val="tx1"/>
                </a:solidFill>
              </a:rPr>
              <a:t> </a:t>
            </a:r>
            <a:r>
              <a:rPr lang="en-US" sz="1800" dirty="0" err="1">
                <a:solidFill>
                  <a:schemeClr val="tx1"/>
                </a:solidFill>
              </a:rPr>
              <a:t>kế</a:t>
            </a:r>
            <a:r>
              <a:rPr lang="en-US" sz="1800" dirty="0">
                <a:solidFill>
                  <a:schemeClr val="tx1"/>
                </a:solidFill>
              </a:rPr>
              <a:t> </a:t>
            </a:r>
            <a:r>
              <a:rPr lang="en-US" sz="1800" dirty="0" err="1">
                <a:solidFill>
                  <a:schemeClr val="tx1"/>
                </a:solidFill>
              </a:rPr>
              <a:t>cho</a:t>
            </a:r>
            <a:r>
              <a:rPr lang="en-US" sz="1800" dirty="0">
                <a:solidFill>
                  <a:schemeClr val="tx1"/>
                </a:solidFill>
              </a:rPr>
              <a:t> </a:t>
            </a:r>
            <a:r>
              <a:rPr lang="en-US" sz="1800" dirty="0" err="1">
                <a:solidFill>
                  <a:schemeClr val="tx1"/>
                </a:solidFill>
              </a:rPr>
              <a:t>trường</a:t>
            </a:r>
            <a:r>
              <a:rPr lang="en-US" sz="1800" dirty="0">
                <a:solidFill>
                  <a:schemeClr val="tx1"/>
                </a:solidFill>
              </a:rPr>
              <a:t> </a:t>
            </a:r>
            <a:r>
              <a:rPr lang="en-US" sz="1800" dirty="0" err="1">
                <a:solidFill>
                  <a:schemeClr val="tx1"/>
                </a:solidFill>
              </a:rPr>
              <a:t>Đại</a:t>
            </a:r>
            <a:r>
              <a:rPr lang="en-US" sz="1800" dirty="0">
                <a:solidFill>
                  <a:schemeClr val="tx1"/>
                </a:solidFill>
              </a:rPr>
              <a:t> </a:t>
            </a:r>
            <a:r>
              <a:rPr lang="en-US" sz="1800" dirty="0" err="1">
                <a:solidFill>
                  <a:schemeClr val="tx1"/>
                </a:solidFill>
              </a:rPr>
              <a:t>học</a:t>
            </a:r>
            <a:r>
              <a:rPr lang="en-US" sz="1800" dirty="0">
                <a:solidFill>
                  <a:schemeClr val="tx1"/>
                </a:solidFill>
              </a:rPr>
              <a:t> Văn Lang </a:t>
            </a:r>
            <a:r>
              <a:rPr lang="en-US" sz="1800" dirty="0" err="1">
                <a:solidFill>
                  <a:schemeClr val="tx1"/>
                </a:solidFill>
              </a:rPr>
              <a:t>với</a:t>
            </a:r>
            <a:r>
              <a:rPr lang="en-US" sz="1800" dirty="0">
                <a:solidFill>
                  <a:schemeClr val="tx1"/>
                </a:solidFill>
              </a:rPr>
              <a:t> 2 </a:t>
            </a:r>
            <a:r>
              <a:rPr lang="en-US" sz="1800" dirty="0" err="1">
                <a:solidFill>
                  <a:schemeClr val="tx1"/>
                </a:solidFill>
              </a:rPr>
              <a:t>cơ</a:t>
            </a:r>
            <a:r>
              <a:rPr lang="en-US" sz="1800" dirty="0">
                <a:solidFill>
                  <a:schemeClr val="tx1"/>
                </a:solidFill>
              </a:rPr>
              <a:t> </a:t>
            </a:r>
            <a:r>
              <a:rPr lang="en-US" sz="1800" dirty="0" err="1">
                <a:solidFill>
                  <a:schemeClr val="tx1"/>
                </a:solidFill>
              </a:rPr>
              <a:t>sở</a:t>
            </a:r>
            <a:r>
              <a:rPr lang="en-US" sz="1800" dirty="0">
                <a:solidFill>
                  <a:schemeClr val="tx1"/>
                </a:solidFill>
              </a:rPr>
              <a:t> </a:t>
            </a:r>
            <a:r>
              <a:rPr lang="en-US" sz="1800" dirty="0" err="1">
                <a:solidFill>
                  <a:schemeClr val="tx1"/>
                </a:solidFill>
              </a:rPr>
              <a:t>tại</a:t>
            </a:r>
            <a:r>
              <a:rPr lang="en-US" sz="1800" dirty="0">
                <a:solidFill>
                  <a:schemeClr val="tx1"/>
                </a:solidFill>
              </a:rPr>
              <a:t> Thành </a:t>
            </a:r>
            <a:r>
              <a:rPr lang="en-US" sz="1800" dirty="0" err="1">
                <a:solidFill>
                  <a:schemeClr val="tx1"/>
                </a:solidFill>
              </a:rPr>
              <a:t>phố</a:t>
            </a:r>
            <a:r>
              <a:rPr lang="en-US" sz="1800" dirty="0">
                <a:solidFill>
                  <a:schemeClr val="tx1"/>
                </a:solidFill>
              </a:rPr>
              <a:t> </a:t>
            </a:r>
            <a:r>
              <a:rPr lang="en-US" sz="1800" dirty="0" err="1">
                <a:solidFill>
                  <a:schemeClr val="tx1"/>
                </a:solidFill>
              </a:rPr>
              <a:t>Hồ</a:t>
            </a:r>
            <a:r>
              <a:rPr lang="en-US" sz="1800" dirty="0">
                <a:solidFill>
                  <a:schemeClr val="tx1"/>
                </a:solidFill>
              </a:rPr>
              <a:t> Chí Minh, </a:t>
            </a:r>
            <a:br>
              <a:rPr lang="en-US" sz="1800" dirty="0">
                <a:solidFill>
                  <a:schemeClr val="tx1"/>
                </a:solidFill>
              </a:rPr>
            </a:br>
            <a:r>
              <a:rPr lang="en-US" sz="1800" dirty="0" err="1">
                <a:solidFill>
                  <a:schemeClr val="tx1"/>
                </a:solidFill>
              </a:rPr>
              <a:t>chúng</a:t>
            </a:r>
            <a:r>
              <a:rPr lang="en-US" sz="1800" dirty="0">
                <a:solidFill>
                  <a:schemeClr val="tx1"/>
                </a:solidFill>
              </a:rPr>
              <a:t> </a:t>
            </a:r>
            <a:r>
              <a:rPr lang="en-US" sz="1800" dirty="0" err="1">
                <a:solidFill>
                  <a:schemeClr val="tx1"/>
                </a:solidFill>
              </a:rPr>
              <a:t>tôi</a:t>
            </a:r>
            <a:r>
              <a:rPr lang="en-US" sz="1800" dirty="0">
                <a:solidFill>
                  <a:schemeClr val="tx1"/>
                </a:solidFill>
              </a:rPr>
              <a:t> </a:t>
            </a:r>
            <a:r>
              <a:rPr lang="en-US" sz="1800" dirty="0" err="1">
                <a:solidFill>
                  <a:schemeClr val="tx1"/>
                </a:solidFill>
              </a:rPr>
              <a:t>đã</a:t>
            </a:r>
            <a:r>
              <a:rPr lang="en-US" sz="1800" dirty="0">
                <a:solidFill>
                  <a:schemeClr val="tx1"/>
                </a:solidFill>
              </a:rPr>
              <a:t> </a:t>
            </a:r>
            <a:r>
              <a:rPr lang="en-US" sz="1800" dirty="0" err="1">
                <a:solidFill>
                  <a:schemeClr val="tx1"/>
                </a:solidFill>
              </a:rPr>
              <a:t>sử</a:t>
            </a:r>
            <a:r>
              <a:rPr lang="en-US" sz="1800" dirty="0">
                <a:solidFill>
                  <a:schemeClr val="tx1"/>
                </a:solidFill>
              </a:rPr>
              <a:t> </a:t>
            </a:r>
            <a:r>
              <a:rPr lang="en-US" sz="1800" dirty="0" err="1">
                <a:solidFill>
                  <a:schemeClr val="tx1"/>
                </a:solidFill>
              </a:rPr>
              <a:t>dụng</a:t>
            </a:r>
            <a:r>
              <a:rPr lang="en-US" sz="1800" dirty="0">
                <a:solidFill>
                  <a:schemeClr val="tx1"/>
                </a:solidFill>
              </a:rPr>
              <a:t> </a:t>
            </a:r>
            <a:r>
              <a:rPr lang="en-US" sz="1800" dirty="0" err="1">
                <a:solidFill>
                  <a:schemeClr val="tx1"/>
                </a:solidFill>
              </a:rPr>
              <a:t>các</a:t>
            </a:r>
            <a:r>
              <a:rPr lang="en-US" sz="1800" dirty="0">
                <a:solidFill>
                  <a:schemeClr val="tx1"/>
                </a:solidFill>
              </a:rPr>
              <a:t> </a:t>
            </a:r>
            <a:r>
              <a:rPr lang="en-US" sz="1800" dirty="0" err="1">
                <a:solidFill>
                  <a:schemeClr val="tx1"/>
                </a:solidFill>
              </a:rPr>
              <a:t>lý</a:t>
            </a:r>
            <a:r>
              <a:rPr lang="en-US" sz="1800" dirty="0">
                <a:solidFill>
                  <a:schemeClr val="tx1"/>
                </a:solidFill>
              </a:rPr>
              <a:t> </a:t>
            </a:r>
            <a:r>
              <a:rPr lang="en-US" sz="1800" dirty="0" err="1">
                <a:solidFill>
                  <a:schemeClr val="tx1"/>
                </a:solidFill>
              </a:rPr>
              <a:t>thuyết</a:t>
            </a:r>
            <a:r>
              <a:rPr lang="en-US" sz="1800" dirty="0">
                <a:solidFill>
                  <a:schemeClr val="tx1"/>
                </a:solidFill>
              </a:rPr>
              <a:t> </a:t>
            </a:r>
            <a:r>
              <a:rPr lang="en-US" sz="1800" dirty="0" err="1">
                <a:solidFill>
                  <a:schemeClr val="tx1"/>
                </a:solidFill>
              </a:rPr>
              <a:t>đã</a:t>
            </a:r>
            <a:r>
              <a:rPr lang="en-US" sz="1800" dirty="0">
                <a:solidFill>
                  <a:schemeClr val="tx1"/>
                </a:solidFill>
              </a:rPr>
              <a:t> </a:t>
            </a:r>
            <a:r>
              <a:rPr lang="en-US" sz="1800" dirty="0" err="1">
                <a:solidFill>
                  <a:schemeClr val="tx1"/>
                </a:solidFill>
              </a:rPr>
              <a:t>giới</a:t>
            </a:r>
            <a:r>
              <a:rPr lang="en-US" sz="1800" dirty="0">
                <a:solidFill>
                  <a:schemeClr val="tx1"/>
                </a:solidFill>
              </a:rPr>
              <a:t> </a:t>
            </a:r>
            <a:r>
              <a:rPr lang="en-US" sz="1800" dirty="0" err="1">
                <a:solidFill>
                  <a:schemeClr val="tx1"/>
                </a:solidFill>
              </a:rPr>
              <a:t>thiệu</a:t>
            </a:r>
            <a:r>
              <a:rPr lang="en-US" sz="1800" dirty="0">
                <a:solidFill>
                  <a:schemeClr val="tx1"/>
                </a:solidFill>
              </a:rPr>
              <a:t> ở </a:t>
            </a:r>
            <a:r>
              <a:rPr lang="en-US" sz="1800" dirty="0" err="1">
                <a:solidFill>
                  <a:schemeClr val="tx1"/>
                </a:solidFill>
              </a:rPr>
              <a:t>trên</a:t>
            </a:r>
            <a:r>
              <a:rPr lang="en-US" sz="1800" dirty="0">
                <a:solidFill>
                  <a:schemeClr val="tx1"/>
                </a:solidFill>
              </a:rPr>
              <a:t>. </a:t>
            </a:r>
            <a:r>
              <a:rPr lang="en-US" sz="1800" dirty="0" err="1">
                <a:solidFill>
                  <a:schemeClr val="tx1"/>
                </a:solidFill>
              </a:rPr>
              <a:t>Mô</a:t>
            </a:r>
            <a:r>
              <a:rPr lang="en-US" sz="1800" dirty="0">
                <a:solidFill>
                  <a:schemeClr val="tx1"/>
                </a:solidFill>
              </a:rPr>
              <a:t> </a:t>
            </a:r>
            <a:r>
              <a:rPr lang="en-US" sz="1800" dirty="0" err="1">
                <a:solidFill>
                  <a:schemeClr val="tx1"/>
                </a:solidFill>
              </a:rPr>
              <a:t>hình</a:t>
            </a:r>
            <a:r>
              <a:rPr lang="en-US" sz="1800" dirty="0">
                <a:solidFill>
                  <a:schemeClr val="tx1"/>
                </a:solidFill>
              </a:rPr>
              <a:t> </a:t>
            </a:r>
            <a:r>
              <a:rPr lang="en-US" sz="1800" dirty="0" err="1">
                <a:solidFill>
                  <a:schemeClr val="tx1"/>
                </a:solidFill>
              </a:rPr>
              <a:t>có</a:t>
            </a:r>
            <a:r>
              <a:rPr lang="en-US" sz="1800" dirty="0">
                <a:solidFill>
                  <a:schemeClr val="tx1"/>
                </a:solidFill>
              </a:rPr>
              <a:t> </a:t>
            </a:r>
            <a:r>
              <a:rPr lang="en-US" sz="1800" dirty="0" err="1">
                <a:solidFill>
                  <a:schemeClr val="tx1"/>
                </a:solidFill>
              </a:rPr>
              <a:t>dự</a:t>
            </a:r>
            <a:r>
              <a:rPr lang="en-US" sz="1800" dirty="0">
                <a:solidFill>
                  <a:schemeClr val="tx1"/>
                </a:solidFill>
              </a:rPr>
              <a:t> </a:t>
            </a:r>
            <a:r>
              <a:rPr lang="en-US" sz="1800" dirty="0" err="1">
                <a:solidFill>
                  <a:schemeClr val="tx1"/>
                </a:solidFill>
              </a:rPr>
              <a:t>phòng</a:t>
            </a:r>
            <a:r>
              <a:rPr lang="en-US" sz="1800" dirty="0">
                <a:solidFill>
                  <a:schemeClr val="tx1"/>
                </a:solidFill>
              </a:rPr>
              <a:t> </a:t>
            </a:r>
            <a:r>
              <a:rPr lang="en-US" sz="1800" dirty="0" err="1">
                <a:solidFill>
                  <a:schemeClr val="tx1"/>
                </a:solidFill>
              </a:rPr>
              <a:t>đường</a:t>
            </a:r>
            <a:r>
              <a:rPr lang="en-US" sz="1800" dirty="0">
                <a:solidFill>
                  <a:schemeClr val="tx1"/>
                </a:solidFill>
              </a:rPr>
              <a:t> </a:t>
            </a:r>
            <a:r>
              <a:rPr lang="en-US" sz="1800" dirty="0" err="1">
                <a:solidFill>
                  <a:schemeClr val="tx1"/>
                </a:solidFill>
              </a:rPr>
              <a:t>đi</a:t>
            </a:r>
            <a:r>
              <a:rPr lang="en-US" sz="1800" dirty="0">
                <a:solidFill>
                  <a:schemeClr val="tx1"/>
                </a:solidFill>
              </a:rPr>
              <a:t> </a:t>
            </a:r>
            <a:r>
              <a:rPr lang="en-US" sz="1800" dirty="0" err="1">
                <a:solidFill>
                  <a:schemeClr val="tx1"/>
                </a:solidFill>
              </a:rPr>
              <a:t>để</a:t>
            </a:r>
            <a:r>
              <a:rPr lang="en-US" sz="1800" dirty="0">
                <a:solidFill>
                  <a:schemeClr val="tx1"/>
                </a:solidFill>
              </a:rPr>
              <a:t> </a:t>
            </a:r>
            <a:r>
              <a:rPr lang="en-US" sz="1800" dirty="0" err="1">
                <a:solidFill>
                  <a:schemeClr val="tx1"/>
                </a:solidFill>
              </a:rPr>
              <a:t>tránh</a:t>
            </a:r>
            <a:r>
              <a:rPr lang="en-US" sz="1800" dirty="0">
                <a:solidFill>
                  <a:schemeClr val="tx1"/>
                </a:solidFill>
              </a:rPr>
              <a:t> </a:t>
            </a:r>
            <a:r>
              <a:rPr lang="en-US" sz="1800" dirty="0" err="1">
                <a:solidFill>
                  <a:schemeClr val="tx1"/>
                </a:solidFill>
              </a:rPr>
              <a:t>trục</a:t>
            </a:r>
            <a:r>
              <a:rPr lang="en-US" sz="1800" dirty="0">
                <a:solidFill>
                  <a:schemeClr val="tx1"/>
                </a:solidFill>
              </a:rPr>
              <a:t> </a:t>
            </a:r>
            <a:r>
              <a:rPr lang="en-US" sz="1800" dirty="0" err="1">
                <a:solidFill>
                  <a:schemeClr val="tx1"/>
                </a:solidFill>
              </a:rPr>
              <a:t>trặc</a:t>
            </a:r>
            <a:r>
              <a:rPr lang="en-US" sz="1800" dirty="0">
                <a:solidFill>
                  <a:schemeClr val="tx1"/>
                </a:solidFill>
              </a:rPr>
              <a:t> </a:t>
            </a:r>
            <a:r>
              <a:rPr lang="en-US" sz="1800" dirty="0" err="1">
                <a:solidFill>
                  <a:schemeClr val="tx1"/>
                </a:solidFill>
              </a:rPr>
              <a:t>khi</a:t>
            </a:r>
            <a:r>
              <a:rPr lang="en-US" sz="1800" dirty="0">
                <a:solidFill>
                  <a:schemeClr val="tx1"/>
                </a:solidFill>
              </a:rPr>
              <a:t> </a:t>
            </a:r>
            <a:r>
              <a:rPr lang="en-US" sz="1800" dirty="0" err="1">
                <a:solidFill>
                  <a:schemeClr val="tx1"/>
                </a:solidFill>
              </a:rPr>
              <a:t>xảy</a:t>
            </a:r>
            <a:r>
              <a:rPr lang="en-US" sz="1800" dirty="0">
                <a:solidFill>
                  <a:schemeClr val="tx1"/>
                </a:solidFill>
              </a:rPr>
              <a:t> </a:t>
            </a:r>
            <a:r>
              <a:rPr lang="en-US" sz="1800" dirty="0" err="1">
                <a:solidFill>
                  <a:schemeClr val="tx1"/>
                </a:solidFill>
              </a:rPr>
              <a:t>ra</a:t>
            </a:r>
            <a:r>
              <a:rPr lang="en-US" sz="1800" dirty="0">
                <a:solidFill>
                  <a:schemeClr val="tx1"/>
                </a:solidFill>
              </a:rPr>
              <a:t> </a:t>
            </a:r>
            <a:r>
              <a:rPr lang="en-US" sz="1800" dirty="0" err="1">
                <a:solidFill>
                  <a:schemeClr val="tx1"/>
                </a:solidFill>
              </a:rPr>
              <a:t>các</a:t>
            </a:r>
            <a:r>
              <a:rPr lang="en-US" sz="1800" dirty="0">
                <a:solidFill>
                  <a:schemeClr val="tx1"/>
                </a:solidFill>
              </a:rPr>
              <a:t> </a:t>
            </a:r>
            <a:r>
              <a:rPr lang="en-US" sz="1800" dirty="0" err="1">
                <a:solidFill>
                  <a:schemeClr val="tx1"/>
                </a:solidFill>
              </a:rPr>
              <a:t>biến</a:t>
            </a:r>
            <a:r>
              <a:rPr lang="en-US" sz="1800" dirty="0">
                <a:solidFill>
                  <a:schemeClr val="tx1"/>
                </a:solidFill>
              </a:rPr>
              <a:t> </a:t>
            </a:r>
            <a:r>
              <a:rPr lang="en-US" sz="1800" dirty="0" err="1">
                <a:solidFill>
                  <a:schemeClr val="tx1"/>
                </a:solidFill>
              </a:rPr>
              <a:t>cố</a:t>
            </a:r>
            <a:r>
              <a:rPr lang="en-US" sz="1800" dirty="0">
                <a:solidFill>
                  <a:schemeClr val="tx1"/>
                </a:solidFill>
              </a:rPr>
              <a:t> </a:t>
            </a:r>
            <a:r>
              <a:rPr lang="en-US" sz="1800" dirty="0" err="1">
                <a:solidFill>
                  <a:schemeClr val="tx1"/>
                </a:solidFill>
              </a:rPr>
              <a:t>bất</a:t>
            </a:r>
            <a:r>
              <a:rPr lang="en-US" sz="1800" dirty="0">
                <a:solidFill>
                  <a:schemeClr val="tx1"/>
                </a:solidFill>
              </a:rPr>
              <a:t> </a:t>
            </a:r>
            <a:r>
              <a:rPr lang="en-US" sz="1800" dirty="0" err="1">
                <a:solidFill>
                  <a:schemeClr val="tx1"/>
                </a:solidFill>
              </a:rPr>
              <a:t>ngờ</a:t>
            </a:r>
            <a:r>
              <a:rPr lang="en-US" sz="1800" dirty="0">
                <a:solidFill>
                  <a:schemeClr val="tx1"/>
                </a:solidFill>
              </a:rPr>
              <a:t>.</a:t>
            </a:r>
          </a:p>
        </p:txBody>
      </p:sp>
      <p:pic>
        <p:nvPicPr>
          <p:cNvPr id="4" name="Picture 3" descr="Reading cartoon bee">
            <a:extLst>
              <a:ext uri="{FF2B5EF4-FFF2-40B4-BE49-F238E27FC236}">
                <a16:creationId xmlns:a16="http://schemas.microsoft.com/office/drawing/2014/main" id="{B9CE221E-3FE0-64D5-14C2-6803DB651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91" y="1695850"/>
            <a:ext cx="2119803" cy="2819063"/>
          </a:xfrm>
          <a:prstGeom prst="rect">
            <a:avLst/>
          </a:prstGeom>
        </p:spPr>
      </p:pic>
      <p:pic>
        <p:nvPicPr>
          <p:cNvPr id="5" name="Picture 4">
            <a:extLst>
              <a:ext uri="{FF2B5EF4-FFF2-40B4-BE49-F238E27FC236}">
                <a16:creationId xmlns:a16="http://schemas.microsoft.com/office/drawing/2014/main" id="{35033C0C-FB38-3271-1CC6-64EFE1BC2C33}"/>
              </a:ext>
            </a:extLst>
          </p:cNvPr>
          <p:cNvPicPr>
            <a:picLocks noChangeAspect="1"/>
          </p:cNvPicPr>
          <p:nvPr/>
        </p:nvPicPr>
        <p:blipFill>
          <a:blip r:embed="rId4"/>
          <a:stretch>
            <a:fillRect/>
          </a:stretch>
        </p:blipFill>
        <p:spPr>
          <a:xfrm>
            <a:off x="49660" y="41973"/>
            <a:ext cx="793456" cy="43772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KẾT LUẬN VÀ HƯỚNG PHÁT TRIỂN</a:t>
            </a:r>
            <a:endParaRPr dirty="0">
              <a:latin typeface="Segoe UI Black" panose="020B0A02040204020203" pitchFamily="34" charset="0"/>
              <a:ea typeface="Segoe UI Black" panose="020B0A02040204020203" pitchFamily="34" charset="0"/>
            </a:endParaRPr>
          </a:p>
        </p:txBody>
      </p:sp>
      <p:sp>
        <p:nvSpPr>
          <p:cNvPr id="2" name="TextBox 1">
            <a:extLst>
              <a:ext uri="{FF2B5EF4-FFF2-40B4-BE49-F238E27FC236}">
                <a16:creationId xmlns:a16="http://schemas.microsoft.com/office/drawing/2014/main" id="{52AA3004-0E4D-04AB-9B5A-9A884BA912E1}"/>
              </a:ext>
            </a:extLst>
          </p:cNvPr>
          <p:cNvSpPr txBox="1"/>
          <p:nvPr/>
        </p:nvSpPr>
        <p:spPr>
          <a:xfrm>
            <a:off x="719999" y="1340716"/>
            <a:ext cx="1436867"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Kết</a:t>
            </a:r>
            <a:r>
              <a:rPr lang="en-US" dirty="0">
                <a:solidFill>
                  <a:schemeClr val="tx1"/>
                </a:solidFill>
              </a:rPr>
              <a:t> </a:t>
            </a:r>
            <a:r>
              <a:rPr lang="en-US" dirty="0" err="1">
                <a:solidFill>
                  <a:schemeClr val="tx1"/>
                </a:solidFill>
              </a:rPr>
              <a:t>luận</a:t>
            </a:r>
            <a:endParaRPr lang="en-US" dirty="0">
              <a:solidFill>
                <a:schemeClr val="tx1"/>
              </a:solidFill>
            </a:endParaRPr>
          </a:p>
        </p:txBody>
      </p:sp>
      <p:pic>
        <p:nvPicPr>
          <p:cNvPr id="4" name="Picture 3" descr="Reading cartoon bee">
            <a:extLst>
              <a:ext uri="{FF2B5EF4-FFF2-40B4-BE49-F238E27FC236}">
                <a16:creationId xmlns:a16="http://schemas.microsoft.com/office/drawing/2014/main" id="{B9CE221E-3FE0-64D5-14C2-6803DB651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291" y="1695850"/>
            <a:ext cx="2119803" cy="2819063"/>
          </a:xfrm>
          <a:prstGeom prst="rect">
            <a:avLst/>
          </a:prstGeom>
        </p:spPr>
      </p:pic>
      <p:sp>
        <p:nvSpPr>
          <p:cNvPr id="6" name="TextBox 5">
            <a:extLst>
              <a:ext uri="{FF2B5EF4-FFF2-40B4-BE49-F238E27FC236}">
                <a16:creationId xmlns:a16="http://schemas.microsoft.com/office/drawing/2014/main" id="{E46ABE93-454B-9683-E033-41AAEC12EEFF}"/>
              </a:ext>
            </a:extLst>
          </p:cNvPr>
          <p:cNvSpPr txBox="1"/>
          <p:nvPr/>
        </p:nvSpPr>
        <p:spPr>
          <a:xfrm>
            <a:off x="3936806" y="1800878"/>
            <a:ext cx="4216012" cy="738664"/>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giao</a:t>
            </a:r>
            <a:r>
              <a:rPr lang="en-US" dirty="0">
                <a:solidFill>
                  <a:schemeClr val="tx1"/>
                </a:solidFill>
              </a:rPr>
              <a:t> </a:t>
            </a:r>
            <a:r>
              <a:rPr lang="en-US" dirty="0" err="1">
                <a:solidFill>
                  <a:schemeClr val="tx1"/>
                </a:solidFill>
              </a:rPr>
              <a:t>thức</a:t>
            </a:r>
            <a:r>
              <a:rPr lang="en-US" dirty="0">
                <a:solidFill>
                  <a:schemeClr val="tx1"/>
                </a:solidFill>
              </a:rPr>
              <a:t> STP </a:t>
            </a:r>
            <a:r>
              <a:rPr lang="en-US" dirty="0" err="1">
                <a:solidFill>
                  <a:schemeClr val="tx1"/>
                </a:solidFill>
              </a:rPr>
              <a:t>cho</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thóng</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này</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bão</a:t>
            </a:r>
            <a:r>
              <a:rPr lang="en-US" dirty="0">
                <a:solidFill>
                  <a:schemeClr val="tx1"/>
                </a:solidFill>
              </a:rPr>
              <a:t> </a:t>
            </a:r>
            <a:r>
              <a:rPr lang="en-US" dirty="0" err="1">
                <a:solidFill>
                  <a:schemeClr val="tx1"/>
                </a:solidFill>
              </a:rPr>
              <a:t>gói</a:t>
            </a:r>
            <a:r>
              <a:rPr lang="en-US" dirty="0">
                <a:solidFill>
                  <a:schemeClr val="tx1"/>
                </a:solidFill>
              </a:rPr>
              <a:t> tin </a:t>
            </a:r>
            <a:r>
              <a:rPr lang="en-US" dirty="0" err="1">
                <a:solidFill>
                  <a:schemeClr val="tx1"/>
                </a:solidFill>
              </a:rPr>
              <a:t>và</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lặp</a:t>
            </a:r>
            <a:r>
              <a:rPr lang="en-US" dirty="0">
                <a:solidFill>
                  <a:schemeClr val="tx1"/>
                </a:solidFill>
              </a:rPr>
              <a:t> </a:t>
            </a:r>
            <a:r>
              <a:rPr lang="en-US" dirty="0" err="1">
                <a:solidFill>
                  <a:schemeClr val="tx1"/>
                </a:solidFill>
              </a:rPr>
              <a:t>vô</a:t>
            </a:r>
            <a:r>
              <a:rPr lang="en-US" dirty="0">
                <a:solidFill>
                  <a:schemeClr val="tx1"/>
                </a:solidFill>
              </a:rPr>
              <a:t> </a:t>
            </a:r>
            <a:r>
              <a:rPr lang="en-US" dirty="0" err="1">
                <a:solidFill>
                  <a:schemeClr val="tx1"/>
                </a:solidFill>
              </a:rPr>
              <a:t>hạn</a:t>
            </a:r>
            <a:r>
              <a:rPr lang="en-US" dirty="0">
                <a:solidFill>
                  <a:schemeClr val="tx1"/>
                </a:solidFill>
              </a:rPr>
              <a:t>.</a:t>
            </a:r>
          </a:p>
        </p:txBody>
      </p:sp>
      <p:sp>
        <p:nvSpPr>
          <p:cNvPr id="7" name="TextBox 6">
            <a:extLst>
              <a:ext uri="{FF2B5EF4-FFF2-40B4-BE49-F238E27FC236}">
                <a16:creationId xmlns:a16="http://schemas.microsoft.com/office/drawing/2014/main" id="{B5BC17FD-F997-6F46-69B1-F6F04B056F6C}"/>
              </a:ext>
            </a:extLst>
          </p:cNvPr>
          <p:cNvSpPr txBox="1"/>
          <p:nvPr/>
        </p:nvSpPr>
        <p:spPr>
          <a:xfrm>
            <a:off x="3936806" y="2571497"/>
            <a:ext cx="4216012" cy="738664"/>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Trunking</a:t>
            </a:r>
            <a:r>
              <a:rPr lang="en-US" dirty="0">
                <a:solidFill>
                  <a:schemeClr val="tx1"/>
                </a:solidFill>
              </a:rPr>
              <a:t> </a:t>
            </a:r>
            <a:r>
              <a:rPr lang="en-US" dirty="0" err="1">
                <a:solidFill>
                  <a:schemeClr val="tx1"/>
                </a:solidFill>
              </a:rPr>
              <a:t>cũng</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mạng</a:t>
            </a:r>
            <a:r>
              <a:rPr lang="en-US" dirty="0">
                <a:solidFill>
                  <a:schemeClr val="tx1"/>
                </a:solidFill>
              </a:rPr>
              <a:t> con (</a:t>
            </a:r>
            <a:r>
              <a:rPr lang="en-US" dirty="0" err="1">
                <a:solidFill>
                  <a:schemeClr val="tx1"/>
                </a:solidFill>
              </a:rPr>
              <a:t>vlan</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liên</a:t>
            </a:r>
            <a:r>
              <a:rPr lang="en-US" dirty="0">
                <a:solidFill>
                  <a:schemeClr val="tx1"/>
                </a:solidFill>
              </a:rPr>
              <a:t> </a:t>
            </a:r>
            <a:r>
              <a:rPr lang="en-US" dirty="0" err="1">
                <a:solidFill>
                  <a:schemeClr val="tx1"/>
                </a:solidFill>
              </a:rPr>
              <a:t>lạc</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nhau</a:t>
            </a:r>
            <a:endParaRPr lang="en-US" dirty="0">
              <a:solidFill>
                <a:schemeClr val="tx1"/>
              </a:solidFill>
            </a:endParaRPr>
          </a:p>
        </p:txBody>
      </p:sp>
      <p:sp>
        <p:nvSpPr>
          <p:cNvPr id="8" name="TextBox 7">
            <a:extLst>
              <a:ext uri="{FF2B5EF4-FFF2-40B4-BE49-F238E27FC236}">
                <a16:creationId xmlns:a16="http://schemas.microsoft.com/office/drawing/2014/main" id="{91D92EB5-B275-E766-0E84-CE0D3D2DA490}"/>
              </a:ext>
            </a:extLst>
          </p:cNvPr>
          <p:cNvSpPr txBox="1"/>
          <p:nvPr/>
        </p:nvSpPr>
        <p:spPr>
          <a:xfrm>
            <a:off x="3936806" y="4080780"/>
            <a:ext cx="4216012" cy="738664"/>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Đây</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đầy</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dịch</a:t>
            </a:r>
            <a:r>
              <a:rPr lang="en-US" dirty="0">
                <a:solidFill>
                  <a:schemeClr val="tx1"/>
                </a:solidFill>
              </a:rPr>
              <a:t> </a:t>
            </a:r>
            <a:r>
              <a:rPr lang="en-US" dirty="0" err="1">
                <a:solidFill>
                  <a:schemeClr val="tx1"/>
                </a:solidFill>
              </a:rPr>
              <a:t>vụ</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bản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một</a:t>
            </a:r>
            <a:r>
              <a:rPr lang="en-US" dirty="0">
                <a:solidFill>
                  <a:schemeClr val="tx1"/>
                </a:solidFill>
              </a:rPr>
              <a:t> </a:t>
            </a:r>
            <a:r>
              <a:rPr lang="en-US" dirty="0" err="1">
                <a:solidFill>
                  <a:schemeClr val="tx1"/>
                </a:solidFill>
              </a:rPr>
              <a:t>trường</a:t>
            </a:r>
            <a:r>
              <a:rPr lang="en-US" dirty="0">
                <a:solidFill>
                  <a:schemeClr val="tx1"/>
                </a:solidFill>
              </a:rPr>
              <a:t> </a:t>
            </a:r>
            <a:r>
              <a:rPr lang="en-US" dirty="0" err="1">
                <a:solidFill>
                  <a:schemeClr val="tx1"/>
                </a:solidFill>
              </a:rPr>
              <a:t>Đại</a:t>
            </a:r>
            <a:r>
              <a:rPr lang="en-US" dirty="0">
                <a:solidFill>
                  <a:schemeClr val="tx1"/>
                </a:solidFill>
              </a:rPr>
              <a:t> </a:t>
            </a:r>
            <a:r>
              <a:rPr lang="en-US" dirty="0" err="1">
                <a:solidFill>
                  <a:schemeClr val="tx1"/>
                </a:solidFill>
              </a:rPr>
              <a:t>học</a:t>
            </a:r>
            <a:r>
              <a:rPr lang="en-US" dirty="0">
                <a:solidFill>
                  <a:schemeClr val="tx1"/>
                </a:solidFill>
              </a:rPr>
              <a:t> </a:t>
            </a:r>
            <a:r>
              <a:rPr lang="en-US" dirty="0" err="1">
                <a:solidFill>
                  <a:schemeClr val="tx1"/>
                </a:solidFill>
              </a:rPr>
              <a:t>và</a:t>
            </a:r>
            <a:r>
              <a:rPr lang="en-US" dirty="0">
                <a:solidFill>
                  <a:schemeClr val="tx1"/>
                </a:solidFill>
              </a:rPr>
              <a:t> an </a:t>
            </a:r>
            <a:r>
              <a:rPr lang="en-US" dirty="0" err="1">
                <a:solidFill>
                  <a:schemeClr val="tx1"/>
                </a:solidFill>
              </a:rPr>
              <a:t>toàn</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khi</a:t>
            </a:r>
            <a:r>
              <a:rPr lang="en-US" dirty="0">
                <a:solidFill>
                  <a:schemeClr val="tx1"/>
                </a:solidFill>
              </a:rPr>
              <a:t> </a:t>
            </a:r>
            <a:r>
              <a:rPr lang="en-US" dirty="0" err="1">
                <a:solidFill>
                  <a:schemeClr val="tx1"/>
                </a:solidFill>
              </a:rPr>
              <a:t>giao</a:t>
            </a:r>
            <a:r>
              <a:rPr lang="en-US" dirty="0">
                <a:solidFill>
                  <a:schemeClr val="tx1"/>
                </a:solidFill>
              </a:rPr>
              <a:t> </a:t>
            </a:r>
            <a:r>
              <a:rPr lang="en-US" dirty="0" err="1">
                <a:solidFill>
                  <a:schemeClr val="tx1"/>
                </a:solidFill>
              </a:rPr>
              <a:t>tiếp</a:t>
            </a:r>
            <a:r>
              <a:rPr lang="en-US" dirty="0">
                <a:solidFill>
                  <a:schemeClr val="tx1"/>
                </a:solidFill>
              </a:rPr>
              <a:t> </a:t>
            </a:r>
            <a:r>
              <a:rPr lang="en-US" dirty="0" err="1">
                <a:solidFill>
                  <a:schemeClr val="tx1"/>
                </a:solidFill>
              </a:rPr>
              <a:t>trên</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gian</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rộng</a:t>
            </a:r>
            <a:r>
              <a:rPr lang="en-US" dirty="0">
                <a:solidFill>
                  <a:schemeClr val="tx1"/>
                </a:solidFill>
              </a:rPr>
              <a:t> </a:t>
            </a:r>
            <a:r>
              <a:rPr lang="en-US" dirty="0" err="1">
                <a:solidFill>
                  <a:schemeClr val="tx1"/>
                </a:solidFill>
              </a:rPr>
              <a:t>lớn</a:t>
            </a:r>
            <a:r>
              <a:rPr lang="en-US" dirty="0">
                <a:solidFill>
                  <a:schemeClr val="tx1"/>
                </a:solidFill>
              </a:rPr>
              <a:t>.</a:t>
            </a:r>
          </a:p>
        </p:txBody>
      </p:sp>
      <p:sp>
        <p:nvSpPr>
          <p:cNvPr id="10" name="TextBox 9">
            <a:extLst>
              <a:ext uri="{FF2B5EF4-FFF2-40B4-BE49-F238E27FC236}">
                <a16:creationId xmlns:a16="http://schemas.microsoft.com/office/drawing/2014/main" id="{7F63957B-2A17-9BCD-1E1F-CC2494DF8630}"/>
              </a:ext>
            </a:extLst>
          </p:cNvPr>
          <p:cNvSpPr txBox="1"/>
          <p:nvPr/>
        </p:nvSpPr>
        <p:spPr>
          <a:xfrm>
            <a:off x="3936806" y="3342116"/>
            <a:ext cx="4216012"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SSH </a:t>
            </a:r>
            <a:r>
              <a:rPr lang="en-US" dirty="0" err="1">
                <a:solidFill>
                  <a:schemeClr val="tx1"/>
                </a:solidFill>
              </a:rPr>
              <a:t>được</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mật</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mạng</a:t>
            </a:r>
            <a:r>
              <a:rPr lang="en-US" dirty="0">
                <a:solidFill>
                  <a:schemeClr val="tx1"/>
                </a:solidFill>
              </a:rPr>
              <a:t> </a:t>
            </a:r>
            <a:r>
              <a:rPr lang="en-US" dirty="0" err="1">
                <a:solidFill>
                  <a:schemeClr val="tx1"/>
                </a:solidFill>
              </a:rPr>
              <a:t>quan</a:t>
            </a:r>
            <a:r>
              <a:rPr lang="en-US" dirty="0">
                <a:solidFill>
                  <a:schemeClr val="tx1"/>
                </a:solidFill>
              </a:rPr>
              <a:t> </a:t>
            </a:r>
            <a:r>
              <a:rPr lang="en-US" dirty="0" err="1">
                <a:solidFill>
                  <a:schemeClr val="tx1"/>
                </a:solidFill>
              </a:rPr>
              <a:t>trọng</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giúp</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thêm</a:t>
            </a:r>
            <a:r>
              <a:rPr lang="en-US" dirty="0">
                <a:solidFill>
                  <a:schemeClr val="tx1"/>
                </a:solidFill>
              </a:rPr>
              <a:t> an </a:t>
            </a:r>
            <a:r>
              <a:rPr lang="en-US" dirty="0" err="1">
                <a:solidFill>
                  <a:schemeClr val="tx1"/>
                </a:solidFill>
              </a:rPr>
              <a:t>toàn</a:t>
            </a:r>
            <a:endParaRPr lang="en-US" dirty="0">
              <a:solidFill>
                <a:schemeClr val="tx1"/>
              </a:solidFill>
            </a:endParaRPr>
          </a:p>
        </p:txBody>
      </p:sp>
      <p:pic>
        <p:nvPicPr>
          <p:cNvPr id="11" name="Picture 10">
            <a:extLst>
              <a:ext uri="{FF2B5EF4-FFF2-40B4-BE49-F238E27FC236}">
                <a16:creationId xmlns:a16="http://schemas.microsoft.com/office/drawing/2014/main" id="{E7FF26F3-AA51-48A6-E41C-90A7139CE4F1}"/>
              </a:ext>
            </a:extLst>
          </p:cNvPr>
          <p:cNvPicPr>
            <a:picLocks noChangeAspect="1"/>
          </p:cNvPicPr>
          <p:nvPr/>
        </p:nvPicPr>
        <p:blipFill>
          <a:blip r:embed="rId4"/>
          <a:stretch>
            <a:fillRect/>
          </a:stretch>
        </p:blipFill>
        <p:spPr>
          <a:xfrm>
            <a:off x="49660" y="41973"/>
            <a:ext cx="793456" cy="437723"/>
          </a:xfrm>
          <a:prstGeom prst="rect">
            <a:avLst/>
          </a:prstGeom>
        </p:spPr>
      </p:pic>
    </p:spTree>
    <p:extLst>
      <p:ext uri="{BB962C8B-B14F-4D97-AF65-F5344CB8AC3E}">
        <p14:creationId xmlns:p14="http://schemas.microsoft.com/office/powerpoint/2010/main" val="259700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5"/>
          <p:cNvSpPr txBox="1">
            <a:spLocks noGrp="1"/>
          </p:cNvSpPr>
          <p:nvPr>
            <p:ph type="title"/>
          </p:nvPr>
        </p:nvSpPr>
        <p:spPr>
          <a:xfrm>
            <a:off x="664159" y="3506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KẾT LUẬN VÀ HƯỚNG PHÁT TRIỂN</a:t>
            </a:r>
            <a:endParaRPr dirty="0">
              <a:latin typeface="Segoe UI Black" panose="020B0A02040204020203" pitchFamily="34" charset="0"/>
              <a:ea typeface="Segoe UI Black" panose="020B0A02040204020203" pitchFamily="34" charset="0"/>
            </a:endParaRPr>
          </a:p>
        </p:txBody>
      </p:sp>
      <p:sp>
        <p:nvSpPr>
          <p:cNvPr id="2" name="TextBox 1">
            <a:extLst>
              <a:ext uri="{FF2B5EF4-FFF2-40B4-BE49-F238E27FC236}">
                <a16:creationId xmlns:a16="http://schemas.microsoft.com/office/drawing/2014/main" id="{52AA3004-0E4D-04AB-9B5A-9A884BA912E1}"/>
              </a:ext>
            </a:extLst>
          </p:cNvPr>
          <p:cNvSpPr txBox="1"/>
          <p:nvPr/>
        </p:nvSpPr>
        <p:spPr>
          <a:xfrm>
            <a:off x="461733" y="1047662"/>
            <a:ext cx="1995280" cy="307777"/>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1"/>
                </a:solidFill>
              </a:rPr>
              <a:t>Hướng</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endParaRPr lang="en-US" dirty="0">
              <a:solidFill>
                <a:schemeClr val="tx1"/>
              </a:solidFill>
            </a:endParaRPr>
          </a:p>
        </p:txBody>
      </p:sp>
      <p:sp>
        <p:nvSpPr>
          <p:cNvPr id="3" name="Google Shape;838;p31">
            <a:extLst>
              <a:ext uri="{FF2B5EF4-FFF2-40B4-BE49-F238E27FC236}">
                <a16:creationId xmlns:a16="http://schemas.microsoft.com/office/drawing/2014/main" id="{AD056081-2DF2-5D06-0C98-256CC79F36C1}"/>
              </a:ext>
            </a:extLst>
          </p:cNvPr>
          <p:cNvSpPr/>
          <p:nvPr/>
        </p:nvSpPr>
        <p:spPr>
          <a:xfrm rot="2700000">
            <a:off x="1850479" y="2372821"/>
            <a:ext cx="1049205" cy="1049205"/>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39;p31">
            <a:extLst>
              <a:ext uri="{FF2B5EF4-FFF2-40B4-BE49-F238E27FC236}">
                <a16:creationId xmlns:a16="http://schemas.microsoft.com/office/drawing/2014/main" id="{EAC4207A-0391-5826-D7EC-ACDFFD2DEAA6}"/>
              </a:ext>
            </a:extLst>
          </p:cNvPr>
          <p:cNvSpPr/>
          <p:nvPr/>
        </p:nvSpPr>
        <p:spPr>
          <a:xfrm rot="2700000">
            <a:off x="2947895" y="2372820"/>
            <a:ext cx="1049205" cy="104920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0;p31">
            <a:extLst>
              <a:ext uri="{FF2B5EF4-FFF2-40B4-BE49-F238E27FC236}">
                <a16:creationId xmlns:a16="http://schemas.microsoft.com/office/drawing/2014/main" id="{8781FD05-AB68-AC09-B4A3-05F44A56F043}"/>
              </a:ext>
            </a:extLst>
          </p:cNvPr>
          <p:cNvSpPr/>
          <p:nvPr/>
        </p:nvSpPr>
        <p:spPr>
          <a:xfrm rot="2700000">
            <a:off x="4045311" y="2372820"/>
            <a:ext cx="1049205" cy="1049205"/>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1;p31">
            <a:extLst>
              <a:ext uri="{FF2B5EF4-FFF2-40B4-BE49-F238E27FC236}">
                <a16:creationId xmlns:a16="http://schemas.microsoft.com/office/drawing/2014/main" id="{0460A52E-456F-BD55-2F04-B7EC4B38681F}"/>
              </a:ext>
            </a:extLst>
          </p:cNvPr>
          <p:cNvSpPr/>
          <p:nvPr/>
        </p:nvSpPr>
        <p:spPr>
          <a:xfrm rot="2700000">
            <a:off x="5142727" y="2372820"/>
            <a:ext cx="1049205" cy="104920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2;p31">
            <a:extLst>
              <a:ext uri="{FF2B5EF4-FFF2-40B4-BE49-F238E27FC236}">
                <a16:creationId xmlns:a16="http://schemas.microsoft.com/office/drawing/2014/main" id="{4B7CCA5D-EA86-C374-6743-46C1839CBB4F}"/>
              </a:ext>
            </a:extLst>
          </p:cNvPr>
          <p:cNvSpPr/>
          <p:nvPr/>
        </p:nvSpPr>
        <p:spPr>
          <a:xfrm>
            <a:off x="2730286" y="2702722"/>
            <a:ext cx="389400" cy="3894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3;p31">
            <a:extLst>
              <a:ext uri="{FF2B5EF4-FFF2-40B4-BE49-F238E27FC236}">
                <a16:creationId xmlns:a16="http://schemas.microsoft.com/office/drawing/2014/main" id="{B18E17CC-8FAC-CF57-BABE-632192582E8D}"/>
              </a:ext>
            </a:extLst>
          </p:cNvPr>
          <p:cNvSpPr/>
          <p:nvPr/>
        </p:nvSpPr>
        <p:spPr>
          <a:xfrm>
            <a:off x="3828196" y="2702722"/>
            <a:ext cx="389400" cy="3894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4;p31">
            <a:extLst>
              <a:ext uri="{FF2B5EF4-FFF2-40B4-BE49-F238E27FC236}">
                <a16:creationId xmlns:a16="http://schemas.microsoft.com/office/drawing/2014/main" id="{61FC16E1-02E8-D2C7-A80B-E9F834FEC49B}"/>
              </a:ext>
            </a:extLst>
          </p:cNvPr>
          <p:cNvSpPr/>
          <p:nvPr/>
        </p:nvSpPr>
        <p:spPr>
          <a:xfrm>
            <a:off x="4926105" y="2702722"/>
            <a:ext cx="389400" cy="3894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845;p31">
            <a:extLst>
              <a:ext uri="{FF2B5EF4-FFF2-40B4-BE49-F238E27FC236}">
                <a16:creationId xmlns:a16="http://schemas.microsoft.com/office/drawing/2014/main" id="{F57F499B-8B3F-5C27-CDE0-E6A1FF963DD7}"/>
              </a:ext>
            </a:extLst>
          </p:cNvPr>
          <p:cNvCxnSpPr>
            <a:cxnSpLocks/>
            <a:stCxn id="12" idx="2"/>
            <a:endCxn id="19" idx="0"/>
          </p:cNvCxnSpPr>
          <p:nvPr/>
        </p:nvCxnSpPr>
        <p:spPr>
          <a:xfrm>
            <a:off x="2924986" y="3092122"/>
            <a:ext cx="9840" cy="549881"/>
          </a:xfrm>
          <a:prstGeom prst="straightConnector1">
            <a:avLst/>
          </a:prstGeom>
          <a:noFill/>
          <a:ln w="19050" cap="flat" cmpd="sng">
            <a:solidFill>
              <a:schemeClr val="lt2"/>
            </a:solidFill>
            <a:prstDash val="dash"/>
            <a:round/>
            <a:headEnd type="none" w="med" len="med"/>
            <a:tailEnd type="none" w="med" len="med"/>
          </a:ln>
        </p:spPr>
      </p:cxnSp>
      <p:cxnSp>
        <p:nvCxnSpPr>
          <p:cNvPr id="16" name="Google Shape;847;p31">
            <a:extLst>
              <a:ext uri="{FF2B5EF4-FFF2-40B4-BE49-F238E27FC236}">
                <a16:creationId xmlns:a16="http://schemas.microsoft.com/office/drawing/2014/main" id="{BAC5890D-C369-9436-6C16-6D4AF9BD8A1C}"/>
              </a:ext>
            </a:extLst>
          </p:cNvPr>
          <p:cNvCxnSpPr>
            <a:stCxn id="13" idx="0"/>
            <a:endCxn id="25" idx="2"/>
          </p:cNvCxnSpPr>
          <p:nvPr/>
        </p:nvCxnSpPr>
        <p:spPr>
          <a:xfrm rot="10800000" flipH="1">
            <a:off x="4022896" y="2155522"/>
            <a:ext cx="5700" cy="547200"/>
          </a:xfrm>
          <a:prstGeom prst="straightConnector1">
            <a:avLst/>
          </a:prstGeom>
          <a:noFill/>
          <a:ln w="19050" cap="flat" cmpd="sng">
            <a:solidFill>
              <a:schemeClr val="lt2"/>
            </a:solidFill>
            <a:prstDash val="dash"/>
            <a:round/>
            <a:headEnd type="none" w="med" len="med"/>
            <a:tailEnd type="none" w="med" len="med"/>
          </a:ln>
        </p:spPr>
      </p:cxnSp>
      <p:cxnSp>
        <p:nvCxnSpPr>
          <p:cNvPr id="17" name="Google Shape;849;p31">
            <a:extLst>
              <a:ext uri="{FF2B5EF4-FFF2-40B4-BE49-F238E27FC236}">
                <a16:creationId xmlns:a16="http://schemas.microsoft.com/office/drawing/2014/main" id="{3B9F2FEA-8D22-AA61-08E6-EC62693592EB}"/>
              </a:ext>
            </a:extLst>
          </p:cNvPr>
          <p:cNvCxnSpPr>
            <a:cxnSpLocks/>
            <a:stCxn id="14" idx="2"/>
            <a:endCxn id="22" idx="0"/>
          </p:cNvCxnSpPr>
          <p:nvPr/>
        </p:nvCxnSpPr>
        <p:spPr>
          <a:xfrm>
            <a:off x="5120805" y="3092122"/>
            <a:ext cx="0" cy="559964"/>
          </a:xfrm>
          <a:prstGeom prst="straightConnector1">
            <a:avLst/>
          </a:prstGeom>
          <a:noFill/>
          <a:ln w="19050" cap="flat" cmpd="sng">
            <a:solidFill>
              <a:schemeClr val="lt2"/>
            </a:solidFill>
            <a:prstDash val="dash"/>
            <a:round/>
            <a:headEnd type="none" w="med" len="med"/>
            <a:tailEnd type="none" w="med" len="med"/>
          </a:ln>
        </p:spPr>
      </p:cxnSp>
      <p:grpSp>
        <p:nvGrpSpPr>
          <p:cNvPr id="18" name="Google Shape;851;p31">
            <a:extLst>
              <a:ext uri="{FF2B5EF4-FFF2-40B4-BE49-F238E27FC236}">
                <a16:creationId xmlns:a16="http://schemas.microsoft.com/office/drawing/2014/main" id="{F13358F0-7D33-A697-7271-6E08DE974606}"/>
              </a:ext>
            </a:extLst>
          </p:cNvPr>
          <p:cNvGrpSpPr/>
          <p:nvPr/>
        </p:nvGrpSpPr>
        <p:grpSpPr>
          <a:xfrm>
            <a:off x="1792257" y="3642003"/>
            <a:ext cx="2285138" cy="746600"/>
            <a:chOff x="1792257" y="3566156"/>
            <a:chExt cx="2285138" cy="746600"/>
          </a:xfrm>
        </p:grpSpPr>
        <p:sp>
          <p:nvSpPr>
            <p:cNvPr id="19" name="Google Shape;846;p31">
              <a:extLst>
                <a:ext uri="{FF2B5EF4-FFF2-40B4-BE49-F238E27FC236}">
                  <a16:creationId xmlns:a16="http://schemas.microsoft.com/office/drawing/2014/main" id="{0C204EEF-1222-82EC-F2EC-FFC5431BE935}"/>
                </a:ext>
              </a:extLst>
            </p:cNvPr>
            <p:cNvSpPr txBox="1"/>
            <p:nvPr/>
          </p:nvSpPr>
          <p:spPr>
            <a:xfrm>
              <a:off x="1792257" y="3566156"/>
              <a:ext cx="2285138"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egoe UI" panose="020B0502040204020203" pitchFamily="34" charset="0"/>
                  <a:ea typeface="Share Tech"/>
                  <a:cs typeface="Segoe UI" panose="020B0502040204020203" pitchFamily="34" charset="0"/>
                  <a:sym typeface="Share Tech"/>
                </a:rPr>
                <a:t>Mở</a:t>
              </a:r>
              <a:r>
                <a:rPr lang="en-US" sz="2000" dirty="0">
                  <a:solidFill>
                    <a:schemeClr val="dk1"/>
                  </a:solidFill>
                  <a:latin typeface="Segoe UI" panose="020B0502040204020203" pitchFamily="34" charset="0"/>
                  <a:ea typeface="Share Tech"/>
                  <a:cs typeface="Segoe UI" panose="020B0502040204020203" pitchFamily="34" charset="0"/>
                  <a:sym typeface="Share Tech"/>
                </a:rPr>
                <a:t> </a:t>
              </a:r>
              <a:r>
                <a:rPr lang="en-US" sz="2000" dirty="0" err="1">
                  <a:solidFill>
                    <a:schemeClr val="dk1"/>
                  </a:solidFill>
                  <a:latin typeface="Segoe UI" panose="020B0502040204020203" pitchFamily="34" charset="0"/>
                  <a:ea typeface="Share Tech"/>
                  <a:cs typeface="Segoe UI" panose="020B0502040204020203" pitchFamily="34" charset="0"/>
                  <a:sym typeface="Share Tech"/>
                </a:rPr>
                <a:t>rộng</a:t>
              </a:r>
              <a:r>
                <a:rPr lang="en-US" sz="2000" dirty="0">
                  <a:solidFill>
                    <a:schemeClr val="dk1"/>
                  </a:solidFill>
                  <a:latin typeface="Segoe UI" panose="020B0502040204020203" pitchFamily="34" charset="0"/>
                  <a:ea typeface="Share Tech"/>
                  <a:cs typeface="Segoe UI" panose="020B0502040204020203" pitchFamily="34" charset="0"/>
                  <a:sym typeface="Share Tech"/>
                </a:rPr>
                <a:t> </a:t>
              </a:r>
              <a:r>
                <a:rPr lang="en-US" sz="2000" dirty="0" err="1">
                  <a:solidFill>
                    <a:schemeClr val="dk1"/>
                  </a:solidFill>
                  <a:latin typeface="Segoe UI" panose="020B0502040204020203" pitchFamily="34" charset="0"/>
                  <a:ea typeface="Share Tech"/>
                  <a:cs typeface="Segoe UI" panose="020B0502040204020203" pitchFamily="34" charset="0"/>
                  <a:sym typeface="Share Tech"/>
                </a:rPr>
                <a:t>mô</a:t>
              </a:r>
              <a:r>
                <a:rPr lang="en-US" sz="2000" dirty="0">
                  <a:solidFill>
                    <a:schemeClr val="dk1"/>
                  </a:solidFill>
                  <a:latin typeface="Segoe UI" panose="020B0502040204020203" pitchFamily="34" charset="0"/>
                  <a:ea typeface="Share Tech"/>
                  <a:cs typeface="Segoe UI" panose="020B0502040204020203" pitchFamily="34" charset="0"/>
                  <a:sym typeface="Share Tech"/>
                </a:rPr>
                <a:t> </a:t>
              </a:r>
              <a:r>
                <a:rPr lang="en-US" sz="2000" dirty="0" err="1">
                  <a:solidFill>
                    <a:schemeClr val="dk1"/>
                  </a:solidFill>
                  <a:latin typeface="Segoe UI" panose="020B0502040204020203" pitchFamily="34" charset="0"/>
                  <a:ea typeface="Share Tech"/>
                  <a:cs typeface="Segoe UI" panose="020B0502040204020203" pitchFamily="34" charset="0"/>
                  <a:sym typeface="Share Tech"/>
                </a:rPr>
                <a:t>hình</a:t>
              </a:r>
              <a:endParaRPr sz="2000" dirty="0">
                <a:solidFill>
                  <a:schemeClr val="dk1"/>
                </a:solidFill>
                <a:latin typeface="Segoe UI" panose="020B0502040204020203" pitchFamily="34" charset="0"/>
                <a:ea typeface="Share Tech"/>
                <a:cs typeface="Segoe UI" panose="020B0502040204020203" pitchFamily="34" charset="0"/>
                <a:sym typeface="Share Tech"/>
              </a:endParaRPr>
            </a:p>
          </p:txBody>
        </p:sp>
        <p:sp>
          <p:nvSpPr>
            <p:cNvPr id="20" name="Google Shape;852;p31">
              <a:extLst>
                <a:ext uri="{FF2B5EF4-FFF2-40B4-BE49-F238E27FC236}">
                  <a16:creationId xmlns:a16="http://schemas.microsoft.com/office/drawing/2014/main" id="{FDA91976-9074-87CD-250B-5EF230170333}"/>
                </a:ext>
              </a:extLst>
            </p:cNvPr>
            <p:cNvSpPr txBox="1"/>
            <p:nvPr/>
          </p:nvSpPr>
          <p:spPr>
            <a:xfrm>
              <a:off x="1837689" y="3828256"/>
              <a:ext cx="2194273"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Thử</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với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trường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hợp</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với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nhiều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tòa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nhiều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cơ</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sở</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khác</a:t>
              </a:r>
              <a:r>
                <a:rPr lang="en-US" dirty="0">
                  <a:solidFill>
                    <a:schemeClr val="dk1"/>
                  </a:solidFill>
                  <a:latin typeface="Maven Pro"/>
                  <a:ea typeface="Maven Pro"/>
                  <a:cs typeface="Maven Pro"/>
                  <a:sym typeface="Maven Pro"/>
                </a:rPr>
                <a:t> ở </a:t>
              </a:r>
              <a:r>
                <a:rPr lang="en-US" dirty="0" err="1">
                  <a:solidFill>
                    <a:schemeClr val="dk1"/>
                  </a:solidFill>
                  <a:latin typeface="Maven Pro"/>
                  <a:ea typeface="Maven Pro"/>
                  <a:cs typeface="Maven Pro"/>
                  <a:sym typeface="Maven Pro"/>
                </a:rPr>
                <a:t>địa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điểm</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xa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nhau</a:t>
              </a:r>
              <a:endParaRPr dirty="0">
                <a:solidFill>
                  <a:schemeClr val="dk1"/>
                </a:solidFill>
                <a:latin typeface="Maven Pro"/>
                <a:ea typeface="Maven Pro"/>
                <a:cs typeface="Maven Pro"/>
                <a:sym typeface="Maven Pro"/>
              </a:endParaRPr>
            </a:p>
          </p:txBody>
        </p:sp>
      </p:grpSp>
      <p:grpSp>
        <p:nvGrpSpPr>
          <p:cNvPr id="21" name="Google Shape;853;p31">
            <a:extLst>
              <a:ext uri="{FF2B5EF4-FFF2-40B4-BE49-F238E27FC236}">
                <a16:creationId xmlns:a16="http://schemas.microsoft.com/office/drawing/2014/main" id="{0FEF838E-2030-FD82-BA76-D7B7817BAF33}"/>
              </a:ext>
            </a:extLst>
          </p:cNvPr>
          <p:cNvGrpSpPr/>
          <p:nvPr/>
        </p:nvGrpSpPr>
        <p:grpSpPr>
          <a:xfrm>
            <a:off x="4192209" y="3652086"/>
            <a:ext cx="2020338" cy="743357"/>
            <a:chOff x="4192209" y="3576239"/>
            <a:chExt cx="2020338" cy="743357"/>
          </a:xfrm>
        </p:grpSpPr>
        <p:sp>
          <p:nvSpPr>
            <p:cNvPr id="22" name="Google Shape;850;p31">
              <a:extLst>
                <a:ext uri="{FF2B5EF4-FFF2-40B4-BE49-F238E27FC236}">
                  <a16:creationId xmlns:a16="http://schemas.microsoft.com/office/drawing/2014/main" id="{7F29D6D1-BAED-BF7A-251F-45C71D0CC2C9}"/>
                </a:ext>
              </a:extLst>
            </p:cNvPr>
            <p:cNvSpPr txBox="1"/>
            <p:nvPr/>
          </p:nvSpPr>
          <p:spPr>
            <a:xfrm>
              <a:off x="4305924" y="3576239"/>
              <a:ext cx="1629762"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Share Tech"/>
                  <a:ea typeface="Share Tech"/>
                  <a:cs typeface="Share Tech"/>
                  <a:sym typeface="Share Tech"/>
                </a:rPr>
                <a:t>Dự phòng</a:t>
              </a:r>
              <a:endParaRPr sz="2000" dirty="0">
                <a:solidFill>
                  <a:schemeClr val="dk1"/>
                </a:solidFill>
                <a:latin typeface="Share Tech"/>
                <a:ea typeface="Share Tech"/>
                <a:cs typeface="Share Tech"/>
                <a:sym typeface="Share Tech"/>
              </a:endParaRPr>
            </a:p>
          </p:txBody>
        </p:sp>
        <p:sp>
          <p:nvSpPr>
            <p:cNvPr id="23" name="Google Shape;854;p31">
              <a:extLst>
                <a:ext uri="{FF2B5EF4-FFF2-40B4-BE49-F238E27FC236}">
                  <a16:creationId xmlns:a16="http://schemas.microsoft.com/office/drawing/2014/main" id="{DD0AFE4D-81D7-AC1D-5F2B-1C076CFB996F}"/>
                </a:ext>
              </a:extLst>
            </p:cNvPr>
            <p:cNvSpPr txBox="1"/>
            <p:nvPr/>
          </p:nvSpPr>
          <p:spPr>
            <a:xfrm>
              <a:off x="4192209" y="3835096"/>
              <a:ext cx="2020338"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Thêm</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đường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dây</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thiết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bị</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nối</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dự</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phòng</a:t>
              </a:r>
              <a:r>
                <a:rPr lang="en-US" dirty="0">
                  <a:solidFill>
                    <a:schemeClr val="dk1"/>
                  </a:solidFill>
                  <a:latin typeface="Maven Pro"/>
                  <a:ea typeface="Maven Pro"/>
                  <a:cs typeface="Maven Pro"/>
                  <a:sym typeface="Maven Pro"/>
                </a:rPr>
                <a:t> </a:t>
              </a:r>
              <a:endParaRPr dirty="0">
                <a:solidFill>
                  <a:schemeClr val="dk1"/>
                </a:solidFill>
                <a:latin typeface="Maven Pro"/>
                <a:ea typeface="Maven Pro"/>
                <a:cs typeface="Maven Pro"/>
                <a:sym typeface="Maven Pro"/>
              </a:endParaRPr>
            </a:p>
          </p:txBody>
        </p:sp>
      </p:grpSp>
      <p:grpSp>
        <p:nvGrpSpPr>
          <p:cNvPr id="24" name="Google Shape;855;p31">
            <a:extLst>
              <a:ext uri="{FF2B5EF4-FFF2-40B4-BE49-F238E27FC236}">
                <a16:creationId xmlns:a16="http://schemas.microsoft.com/office/drawing/2014/main" id="{E1814CE6-CB35-EE7B-1D8B-8186551F9C6C}"/>
              </a:ext>
            </a:extLst>
          </p:cNvPr>
          <p:cNvGrpSpPr/>
          <p:nvPr/>
        </p:nvGrpSpPr>
        <p:grpSpPr>
          <a:xfrm>
            <a:off x="3178934" y="1422391"/>
            <a:ext cx="1730448" cy="733123"/>
            <a:chOff x="3178934" y="1346544"/>
            <a:chExt cx="1730448" cy="733123"/>
          </a:xfrm>
        </p:grpSpPr>
        <p:sp>
          <p:nvSpPr>
            <p:cNvPr id="25" name="Google Shape;848;p31">
              <a:extLst>
                <a:ext uri="{FF2B5EF4-FFF2-40B4-BE49-F238E27FC236}">
                  <a16:creationId xmlns:a16="http://schemas.microsoft.com/office/drawing/2014/main" id="{FA1CE85A-9BF1-7FC0-B867-D3E7A2D6EA7F}"/>
                </a:ext>
              </a:extLst>
            </p:cNvPr>
            <p:cNvSpPr txBox="1"/>
            <p:nvPr/>
          </p:nvSpPr>
          <p:spPr>
            <a:xfrm>
              <a:off x="3295269" y="1622467"/>
              <a:ext cx="14667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Segoe UI" panose="020B0502040204020203" pitchFamily="34" charset="0"/>
                  <a:ea typeface="Share Tech"/>
                  <a:cs typeface="Segoe UI" panose="020B0502040204020203" pitchFamily="34" charset="0"/>
                  <a:sym typeface="Share Tech"/>
                </a:rPr>
                <a:t>An toàn</a:t>
              </a:r>
              <a:endParaRPr sz="2000" dirty="0">
                <a:solidFill>
                  <a:schemeClr val="dk1"/>
                </a:solidFill>
                <a:latin typeface="Segoe UI" panose="020B0502040204020203" pitchFamily="34" charset="0"/>
                <a:ea typeface="Share Tech"/>
                <a:cs typeface="Segoe UI" panose="020B0502040204020203" pitchFamily="34" charset="0"/>
                <a:sym typeface="Share Tech"/>
              </a:endParaRPr>
            </a:p>
          </p:txBody>
        </p:sp>
        <p:sp>
          <p:nvSpPr>
            <p:cNvPr id="26" name="Google Shape;856;p31">
              <a:extLst>
                <a:ext uri="{FF2B5EF4-FFF2-40B4-BE49-F238E27FC236}">
                  <a16:creationId xmlns:a16="http://schemas.microsoft.com/office/drawing/2014/main" id="{B127B056-EB6A-A5DB-60B7-8B0DF625F600}"/>
                </a:ext>
              </a:extLst>
            </p:cNvPr>
            <p:cNvSpPr txBox="1"/>
            <p:nvPr/>
          </p:nvSpPr>
          <p:spPr>
            <a:xfrm>
              <a:off x="3178934" y="1346544"/>
              <a:ext cx="1730448"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Tường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lửa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để</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loại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bỏ</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thiết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bị</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ngoại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xâm</a:t>
              </a:r>
              <a:r>
                <a:rPr lang="en-US" dirty="0">
                  <a:solidFill>
                    <a:schemeClr val="dk1"/>
                  </a:solidFill>
                  <a:latin typeface="Maven Pro"/>
                  <a:ea typeface="Maven Pro"/>
                  <a:cs typeface="Maven Pro"/>
                  <a:sym typeface="Maven Pro"/>
                </a:rPr>
                <a:t>,.. </a:t>
              </a:r>
              <a:endParaRPr dirty="0">
                <a:solidFill>
                  <a:schemeClr val="dk1"/>
                </a:solidFill>
                <a:latin typeface="Maven Pro"/>
                <a:ea typeface="Maven Pro"/>
                <a:cs typeface="Maven Pro"/>
                <a:sym typeface="Maven Pro"/>
              </a:endParaRPr>
            </a:p>
          </p:txBody>
        </p:sp>
      </p:grpSp>
      <p:sp>
        <p:nvSpPr>
          <p:cNvPr id="27" name="Google Shape;857;p31">
            <a:extLst>
              <a:ext uri="{FF2B5EF4-FFF2-40B4-BE49-F238E27FC236}">
                <a16:creationId xmlns:a16="http://schemas.microsoft.com/office/drawing/2014/main" id="{3C9D2C55-E0A1-62CB-6A14-E7D5DB4ED780}"/>
              </a:ext>
            </a:extLst>
          </p:cNvPr>
          <p:cNvSpPr/>
          <p:nvPr/>
        </p:nvSpPr>
        <p:spPr>
          <a:xfrm rot="2700000">
            <a:off x="6240144" y="2372820"/>
            <a:ext cx="1049205" cy="104920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8;p31">
            <a:extLst>
              <a:ext uri="{FF2B5EF4-FFF2-40B4-BE49-F238E27FC236}">
                <a16:creationId xmlns:a16="http://schemas.microsoft.com/office/drawing/2014/main" id="{1E2E0F08-BB7B-EF0F-0514-CD2BF49367E5}"/>
              </a:ext>
            </a:extLst>
          </p:cNvPr>
          <p:cNvSpPr/>
          <p:nvPr/>
        </p:nvSpPr>
        <p:spPr>
          <a:xfrm>
            <a:off x="6024015" y="2702722"/>
            <a:ext cx="389400" cy="3894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859;p31">
            <a:extLst>
              <a:ext uri="{FF2B5EF4-FFF2-40B4-BE49-F238E27FC236}">
                <a16:creationId xmlns:a16="http://schemas.microsoft.com/office/drawing/2014/main" id="{8AD1F9E3-B6CF-8356-554F-3B90317557C7}"/>
              </a:ext>
            </a:extLst>
          </p:cNvPr>
          <p:cNvCxnSpPr>
            <a:endCxn id="31" idx="2"/>
          </p:cNvCxnSpPr>
          <p:nvPr/>
        </p:nvCxnSpPr>
        <p:spPr>
          <a:xfrm rot="10800000" flipH="1">
            <a:off x="6230931" y="2138553"/>
            <a:ext cx="2400" cy="547200"/>
          </a:xfrm>
          <a:prstGeom prst="straightConnector1">
            <a:avLst/>
          </a:prstGeom>
          <a:noFill/>
          <a:ln w="19050" cap="flat" cmpd="sng">
            <a:solidFill>
              <a:schemeClr val="lt2"/>
            </a:solidFill>
            <a:prstDash val="dash"/>
            <a:round/>
            <a:headEnd type="none" w="med" len="med"/>
            <a:tailEnd type="none" w="med" len="med"/>
          </a:ln>
        </p:spPr>
      </p:cxnSp>
      <p:grpSp>
        <p:nvGrpSpPr>
          <p:cNvPr id="30" name="Google Shape;861;p31">
            <a:extLst>
              <a:ext uri="{FF2B5EF4-FFF2-40B4-BE49-F238E27FC236}">
                <a16:creationId xmlns:a16="http://schemas.microsoft.com/office/drawing/2014/main" id="{63F5F457-957F-DDFB-2FEE-1CA680FB63A7}"/>
              </a:ext>
            </a:extLst>
          </p:cNvPr>
          <p:cNvGrpSpPr/>
          <p:nvPr/>
        </p:nvGrpSpPr>
        <p:grpSpPr>
          <a:xfrm>
            <a:off x="5120805" y="1381983"/>
            <a:ext cx="2090976" cy="756569"/>
            <a:chOff x="5120805" y="1306136"/>
            <a:chExt cx="2090976" cy="756569"/>
          </a:xfrm>
        </p:grpSpPr>
        <p:sp>
          <p:nvSpPr>
            <p:cNvPr id="31" name="Google Shape;860;p31">
              <a:extLst>
                <a:ext uri="{FF2B5EF4-FFF2-40B4-BE49-F238E27FC236}">
                  <a16:creationId xmlns:a16="http://schemas.microsoft.com/office/drawing/2014/main" id="{57EC4A48-31F8-FAD2-565F-1768EB7BF3D3}"/>
                </a:ext>
              </a:extLst>
            </p:cNvPr>
            <p:cNvSpPr txBox="1"/>
            <p:nvPr/>
          </p:nvSpPr>
          <p:spPr>
            <a:xfrm>
              <a:off x="5499981" y="1605505"/>
              <a:ext cx="14667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dk1"/>
                  </a:solidFill>
                  <a:latin typeface="Share Tech"/>
                  <a:ea typeface="Share Tech"/>
                  <a:cs typeface="Share Tech"/>
                  <a:sym typeface="Share Tech"/>
                </a:rPr>
                <a:t>Phân nhỏ subnet</a:t>
              </a:r>
              <a:endParaRPr sz="2000" dirty="0">
                <a:solidFill>
                  <a:schemeClr val="dk1"/>
                </a:solidFill>
                <a:latin typeface="Share Tech"/>
                <a:ea typeface="Share Tech"/>
                <a:cs typeface="Share Tech"/>
                <a:sym typeface="Share Tech"/>
              </a:endParaRPr>
            </a:p>
          </p:txBody>
        </p:sp>
        <p:sp>
          <p:nvSpPr>
            <p:cNvPr id="32" name="Google Shape;862;p31">
              <a:extLst>
                <a:ext uri="{FF2B5EF4-FFF2-40B4-BE49-F238E27FC236}">
                  <a16:creationId xmlns:a16="http://schemas.microsoft.com/office/drawing/2014/main" id="{88B113AB-9A06-7694-A26A-F59D9C26F183}"/>
                </a:ext>
              </a:extLst>
            </p:cNvPr>
            <p:cNvSpPr txBox="1"/>
            <p:nvPr/>
          </p:nvSpPr>
          <p:spPr>
            <a:xfrm>
              <a:off x="5120805" y="1306136"/>
              <a:ext cx="2090976"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Tuy</a:t>
              </a:r>
              <a:r>
                <a:rPr lang="en-US" dirty="0">
                  <a:solidFill>
                    <a:schemeClr val="dk1"/>
                  </a:solidFill>
                  <a:latin typeface="Maven Pro"/>
                  <a:ea typeface="Maven Pro"/>
                  <a:cs typeface="Maven Pro"/>
                  <a:sym typeface="Maven Pro"/>
                </a:rPr>
                <a:t> subnet </a:t>
              </a:r>
              <a:r>
                <a:rPr lang="en-US" dirty="0" err="1">
                  <a:solidFill>
                    <a:schemeClr val="dk1"/>
                  </a:solidFill>
                  <a:latin typeface="Maven Pro"/>
                  <a:ea typeface="Maven Pro"/>
                  <a:cs typeface="Maven Pro"/>
                  <a:sym typeface="Maven Pro"/>
                </a:rPr>
                <a:t>đã</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phân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nhỏ</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nhưng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chưa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tuyệt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đối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tối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ưu</a:t>
              </a:r>
              <a:endParaRPr dirty="0">
                <a:solidFill>
                  <a:schemeClr val="dk1"/>
                </a:solidFill>
                <a:latin typeface="Maven Pro"/>
                <a:ea typeface="Maven Pro"/>
                <a:cs typeface="Maven Pro"/>
                <a:sym typeface="Maven Pro"/>
              </a:endParaRPr>
            </a:p>
          </p:txBody>
        </p:sp>
      </p:grpSp>
      <p:pic>
        <p:nvPicPr>
          <p:cNvPr id="39" name="Picture 38">
            <a:extLst>
              <a:ext uri="{FF2B5EF4-FFF2-40B4-BE49-F238E27FC236}">
                <a16:creationId xmlns:a16="http://schemas.microsoft.com/office/drawing/2014/main" id="{96F5DD0E-637A-7FCA-DD21-7B8E59FF815D}"/>
              </a:ext>
            </a:extLst>
          </p:cNvPr>
          <p:cNvPicPr>
            <a:picLocks noChangeAspect="1"/>
          </p:cNvPicPr>
          <p:nvPr/>
        </p:nvPicPr>
        <p:blipFill>
          <a:blip r:embed="rId3"/>
          <a:stretch>
            <a:fillRect/>
          </a:stretch>
        </p:blipFill>
        <p:spPr>
          <a:xfrm>
            <a:off x="49660" y="41973"/>
            <a:ext cx="793456" cy="437723"/>
          </a:xfrm>
          <a:prstGeom prst="rect">
            <a:avLst/>
          </a:prstGeom>
        </p:spPr>
      </p:pic>
    </p:spTree>
    <p:extLst>
      <p:ext uri="{BB962C8B-B14F-4D97-AF65-F5344CB8AC3E}">
        <p14:creationId xmlns:p14="http://schemas.microsoft.com/office/powerpoint/2010/main" val="4290783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ổng hợp hình nền powerpoint cảm ơn cuối slide ấn tượng và đẹp nhất">
            <a:extLst>
              <a:ext uri="{FF2B5EF4-FFF2-40B4-BE49-F238E27FC236}">
                <a16:creationId xmlns:a16="http://schemas.microsoft.com/office/drawing/2014/main" id="{A3F7423B-1E5C-AC06-6465-7A9575B1B0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81895" y="1845128"/>
            <a:ext cx="4926440" cy="27472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Đăng nhập">
            <a:extLst>
              <a:ext uri="{FF2B5EF4-FFF2-40B4-BE49-F238E27FC236}">
                <a16:creationId xmlns:a16="http://schemas.microsoft.com/office/drawing/2014/main" id="{5AC7890A-B792-5B98-51AC-B04531621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 y="0"/>
            <a:ext cx="870181" cy="449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658C30-D5A0-9812-B1B4-E5FD870A022E}"/>
              </a:ext>
            </a:extLst>
          </p:cNvPr>
          <p:cNvSpPr txBox="1"/>
          <p:nvPr/>
        </p:nvSpPr>
        <p:spPr>
          <a:xfrm>
            <a:off x="1662180" y="718478"/>
            <a:ext cx="5819639" cy="1015663"/>
          </a:xfrm>
          <a:prstGeom prst="rect">
            <a:avLst/>
          </a:prstGeom>
          <a:noFill/>
        </p:spPr>
        <p:txBody>
          <a:bodyPr wrap="square" rtlCol="0">
            <a:spAutoFit/>
          </a:bodyPr>
          <a:lstStyle/>
          <a:p>
            <a:pPr algn="ctr"/>
            <a:r>
              <a:rPr lang="en-US" sz="3000" b="1" dirty="0">
                <a:solidFill>
                  <a:schemeClr val="tx1"/>
                </a:solidFill>
                <a:latin typeface="Times New Roman" panose="02020603050405020304" pitchFamily="18" charset="0"/>
                <a:cs typeface="Times New Roman" panose="02020603050405020304" pitchFamily="18" charset="0"/>
              </a:rPr>
              <a:t>CẢM ƠN THẦY VÀ CÁC BẠN </a:t>
            </a:r>
          </a:p>
          <a:p>
            <a:pPr algn="ctr"/>
            <a:r>
              <a:rPr lang="en-US" sz="3000" b="1" dirty="0">
                <a:solidFill>
                  <a:schemeClr val="tx1"/>
                </a:solidFill>
                <a:latin typeface="Times New Roman" panose="02020603050405020304" pitchFamily="18" charset="0"/>
                <a:cs typeface="Times New Roman" panose="02020603050405020304" pitchFamily="18" charset="0"/>
              </a:rPr>
              <a:t>ĐÃ LẮNG NGHE!</a:t>
            </a:r>
            <a:endParaRPr lang="vi-VN" sz="3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086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8" name="Google Shape;208;p16"/>
          <p:cNvSpPr/>
          <p:nvPr/>
        </p:nvSpPr>
        <p:spPr>
          <a:xfrm>
            <a:off x="4098142" y="1059626"/>
            <a:ext cx="965700" cy="96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12080" y="2976262"/>
            <a:ext cx="2040312" cy="786947"/>
            <a:chOff x="713213" y="3694636"/>
            <a:chExt cx="2040312" cy="786947"/>
          </a:xfrm>
        </p:grpSpPr>
        <p:sp>
          <p:nvSpPr>
            <p:cNvPr id="210" name="Google Shape;210;p16"/>
            <p:cNvSpPr txBox="1"/>
            <p:nvPr/>
          </p:nvSpPr>
          <p:spPr>
            <a:xfrm>
              <a:off x="713225" y="3694636"/>
              <a:ext cx="204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hare Tech"/>
                  <a:ea typeface="Share Tech"/>
                  <a:cs typeface="Share Tech"/>
                  <a:sym typeface="Share Tech"/>
                </a:rPr>
                <a:t>Cơ</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sở</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lí</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thuyết</a:t>
              </a:r>
              <a:endParaRPr sz="2000" dirty="0">
                <a:solidFill>
                  <a:schemeClr val="dk1"/>
                </a:solidFill>
                <a:latin typeface="Share Tech"/>
                <a:ea typeface="Share Tech"/>
                <a:cs typeface="Share Tech"/>
                <a:sym typeface="Share Tech"/>
              </a:endParaRPr>
            </a:p>
          </p:txBody>
        </p:sp>
        <p:sp>
          <p:nvSpPr>
            <p:cNvPr id="211" name="Google Shape;211;p16"/>
            <p:cNvSpPr txBox="1"/>
            <p:nvPr/>
          </p:nvSpPr>
          <p:spPr>
            <a:xfrm>
              <a:off x="713213" y="3997083"/>
              <a:ext cx="204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Nêu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lý</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thuyết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về</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những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kĩ</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thuật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được</a:t>
              </a:r>
              <a:r>
                <a:rPr lang="en-US" dirty="0">
                  <a:solidFill>
                    <a:schemeClr val="dk1"/>
                  </a:solidFill>
                  <a:latin typeface="Maven Pro"/>
                  <a:ea typeface="Maven Pro"/>
                  <a:cs typeface="Maven Pro"/>
                  <a:sym typeface="Maven Pro"/>
                </a:rPr>
                <a:t> dung </a:t>
              </a:r>
              <a:r>
                <a:rPr lang="en-US" dirty="0" err="1">
                  <a:solidFill>
                    <a:schemeClr val="dk1"/>
                  </a:solidFill>
                  <a:latin typeface="Maven Pro"/>
                  <a:ea typeface="Maven Pro"/>
                  <a:cs typeface="Maven Pro"/>
                  <a:sym typeface="Maven Pro"/>
                </a:rPr>
                <a:t>trong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bài</a:t>
              </a:r>
              <a:endParaRPr dirty="0">
                <a:solidFill>
                  <a:schemeClr val="dk1"/>
                </a:solidFill>
                <a:latin typeface="Maven Pro"/>
                <a:ea typeface="Maven Pro"/>
                <a:cs typeface="Maven Pro"/>
                <a:sym typeface="Maven Pro"/>
              </a:endParaRPr>
            </a:p>
          </p:txBody>
        </p:sp>
      </p:grpSp>
      <p:sp>
        <p:nvSpPr>
          <p:cNvPr id="212" name="Google Shape;212;p16"/>
          <p:cNvSpPr/>
          <p:nvPr/>
        </p:nvSpPr>
        <p:spPr>
          <a:xfrm rot="10800000">
            <a:off x="3432164" y="1707734"/>
            <a:ext cx="2279671" cy="108767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rot="10800000">
            <a:off x="5063717" y="2574186"/>
            <a:ext cx="123900" cy="12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rot="10800000">
            <a:off x="3967998" y="2574186"/>
            <a:ext cx="123900" cy="12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rot="10800000">
            <a:off x="5428016" y="2242930"/>
            <a:ext cx="123900" cy="12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rot="10800000">
            <a:off x="3588448" y="2242930"/>
            <a:ext cx="123900" cy="12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16"/>
          <p:cNvGrpSpPr/>
          <p:nvPr/>
        </p:nvGrpSpPr>
        <p:grpSpPr>
          <a:xfrm>
            <a:off x="6460186" y="2774470"/>
            <a:ext cx="2040300" cy="825106"/>
            <a:chOff x="6461319" y="3492844"/>
            <a:chExt cx="2040300" cy="825106"/>
          </a:xfrm>
        </p:grpSpPr>
        <p:sp>
          <p:nvSpPr>
            <p:cNvPr id="219" name="Google Shape;219;p16"/>
            <p:cNvSpPr txBox="1"/>
            <p:nvPr/>
          </p:nvSpPr>
          <p:spPr>
            <a:xfrm>
              <a:off x="6461319" y="3492844"/>
              <a:ext cx="204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hare Tech"/>
                  <a:ea typeface="Share Tech"/>
                  <a:cs typeface="Share Tech"/>
                  <a:sym typeface="Share Tech"/>
                </a:rPr>
                <a:t>Thực</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nghiệm</a:t>
              </a:r>
              <a:endParaRPr sz="2000" dirty="0">
                <a:solidFill>
                  <a:schemeClr val="dk1"/>
                </a:solidFill>
                <a:latin typeface="Share Tech"/>
                <a:ea typeface="Share Tech"/>
                <a:cs typeface="Share Tech"/>
                <a:sym typeface="Share Tech"/>
              </a:endParaRPr>
            </a:p>
          </p:txBody>
        </p:sp>
        <p:sp>
          <p:nvSpPr>
            <p:cNvPr id="220" name="Google Shape;220;p16"/>
            <p:cNvSpPr txBox="1"/>
            <p:nvPr/>
          </p:nvSpPr>
          <p:spPr>
            <a:xfrm>
              <a:off x="6461319" y="3833450"/>
              <a:ext cx="204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Giới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thiệu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về</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thành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phần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trong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mô</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hình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mạng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thực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nghiệm</a:t>
              </a:r>
              <a:endParaRPr dirty="0">
                <a:solidFill>
                  <a:schemeClr val="dk1"/>
                </a:solidFill>
                <a:latin typeface="Maven Pro"/>
                <a:ea typeface="Maven Pro"/>
                <a:cs typeface="Maven Pro"/>
                <a:sym typeface="Maven Pro"/>
              </a:endParaRPr>
            </a:p>
          </p:txBody>
        </p:sp>
      </p:grpSp>
      <p:grpSp>
        <p:nvGrpSpPr>
          <p:cNvPr id="224" name="Google Shape;224;p16"/>
          <p:cNvGrpSpPr/>
          <p:nvPr/>
        </p:nvGrpSpPr>
        <p:grpSpPr>
          <a:xfrm>
            <a:off x="6384730" y="1685076"/>
            <a:ext cx="2040312" cy="786947"/>
            <a:chOff x="6385863" y="2403450"/>
            <a:chExt cx="2040312" cy="786947"/>
          </a:xfrm>
        </p:grpSpPr>
        <p:sp>
          <p:nvSpPr>
            <p:cNvPr id="225" name="Google Shape;225;p16"/>
            <p:cNvSpPr txBox="1"/>
            <p:nvPr/>
          </p:nvSpPr>
          <p:spPr>
            <a:xfrm>
              <a:off x="6385875" y="2403450"/>
              <a:ext cx="204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hare Tech"/>
                  <a:ea typeface="Share Tech"/>
                  <a:cs typeface="Share Tech"/>
                  <a:sym typeface="Share Tech"/>
                </a:rPr>
                <a:t>Tổng</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kết</a:t>
              </a:r>
              <a:endParaRPr sz="2000" dirty="0">
                <a:solidFill>
                  <a:schemeClr val="dk1"/>
                </a:solidFill>
                <a:latin typeface="Share Tech"/>
                <a:ea typeface="Share Tech"/>
                <a:cs typeface="Share Tech"/>
                <a:sym typeface="Share Tech"/>
              </a:endParaRPr>
            </a:p>
          </p:txBody>
        </p:sp>
        <p:sp>
          <p:nvSpPr>
            <p:cNvPr id="226" name="Google Shape;226;p16"/>
            <p:cNvSpPr txBox="1"/>
            <p:nvPr/>
          </p:nvSpPr>
          <p:spPr>
            <a:xfrm>
              <a:off x="6385863" y="2705897"/>
              <a:ext cx="204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Kết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luận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hướng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phát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triển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thêm</a:t>
              </a:r>
              <a:r>
                <a:rPr lang="en-US" dirty="0">
                  <a:solidFill>
                    <a:schemeClr val="dk1"/>
                  </a:solidFill>
                  <a:latin typeface="Maven Pro"/>
                  <a:ea typeface="Maven Pro"/>
                  <a:cs typeface="Maven Pro"/>
                  <a:sym typeface="Maven Pro"/>
                </a:rPr>
                <a:t> </a:t>
              </a:r>
            </a:p>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của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đề</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tài</a:t>
              </a:r>
              <a:endParaRPr dirty="0">
                <a:solidFill>
                  <a:schemeClr val="dk1"/>
                </a:solidFill>
                <a:latin typeface="Maven Pro"/>
                <a:ea typeface="Maven Pro"/>
                <a:cs typeface="Maven Pro"/>
                <a:sym typeface="Maven Pro"/>
              </a:endParaRPr>
            </a:p>
          </p:txBody>
        </p:sp>
      </p:grpSp>
      <p:grpSp>
        <p:nvGrpSpPr>
          <p:cNvPr id="227" name="Google Shape;227;p16"/>
          <p:cNvGrpSpPr/>
          <p:nvPr/>
        </p:nvGrpSpPr>
        <p:grpSpPr>
          <a:xfrm>
            <a:off x="712055" y="1685076"/>
            <a:ext cx="2040312" cy="786947"/>
            <a:chOff x="713188" y="2403450"/>
            <a:chExt cx="2040312" cy="786947"/>
          </a:xfrm>
        </p:grpSpPr>
        <p:sp>
          <p:nvSpPr>
            <p:cNvPr id="228" name="Google Shape;228;p16"/>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Share Tech"/>
                  <a:ea typeface="Share Tech"/>
                  <a:cs typeface="Share Tech"/>
                  <a:sym typeface="Share Tech"/>
                </a:rPr>
                <a:t>Tổng quan</a:t>
              </a:r>
              <a:endParaRPr sz="2000" dirty="0">
                <a:solidFill>
                  <a:schemeClr val="dk1"/>
                </a:solidFill>
                <a:latin typeface="Share Tech"/>
                <a:ea typeface="Share Tech"/>
                <a:cs typeface="Share Tech"/>
                <a:sym typeface="Share Tech"/>
              </a:endParaRPr>
            </a:p>
          </p:txBody>
        </p:sp>
        <p:sp>
          <p:nvSpPr>
            <p:cNvPr id="229" name="Google Shape;229;p16"/>
            <p:cNvSpPr txBox="1"/>
            <p:nvPr/>
          </p:nvSpPr>
          <p:spPr>
            <a:xfrm>
              <a:off x="713188" y="2705897"/>
              <a:ext cx="204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aven Pro"/>
                  <a:ea typeface="Maven Pro"/>
                  <a:cs typeface="Maven Pro"/>
                  <a:sym typeface="Maven Pro"/>
                </a:rPr>
                <a:t>Khái quát về ý tưởng mô hình mạng máy tính</a:t>
              </a:r>
              <a:endParaRPr dirty="0">
                <a:solidFill>
                  <a:schemeClr val="dk1"/>
                </a:solidFill>
                <a:latin typeface="Maven Pro"/>
                <a:ea typeface="Maven Pro"/>
                <a:cs typeface="Maven Pro"/>
                <a:sym typeface="Maven Pro"/>
              </a:endParaRPr>
            </a:p>
          </p:txBody>
        </p:sp>
      </p:grpSp>
      <p:grpSp>
        <p:nvGrpSpPr>
          <p:cNvPr id="230" name="Google Shape;230;p16"/>
          <p:cNvGrpSpPr/>
          <p:nvPr/>
        </p:nvGrpSpPr>
        <p:grpSpPr>
          <a:xfrm>
            <a:off x="4321910" y="1283436"/>
            <a:ext cx="518164" cy="518081"/>
            <a:chOff x="7976174" y="2925108"/>
            <a:chExt cx="334666" cy="334634"/>
          </a:xfrm>
        </p:grpSpPr>
        <p:sp>
          <p:nvSpPr>
            <p:cNvPr id="231" name="Google Shape;231;p16"/>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0" name="Google Shape;240;p16"/>
          <p:cNvCxnSpPr>
            <a:stCxn id="228" idx="3"/>
            <a:endCxn id="217" idx="6"/>
          </p:cNvCxnSpPr>
          <p:nvPr/>
        </p:nvCxnSpPr>
        <p:spPr>
          <a:xfrm>
            <a:off x="2752367" y="1913676"/>
            <a:ext cx="836100" cy="391200"/>
          </a:xfrm>
          <a:prstGeom prst="bentConnector3">
            <a:avLst>
              <a:gd name="adj1" fmla="val 49999"/>
            </a:avLst>
          </a:prstGeom>
          <a:noFill/>
          <a:ln w="19050" cap="flat" cmpd="sng">
            <a:solidFill>
              <a:schemeClr val="lt2"/>
            </a:solidFill>
            <a:prstDash val="solid"/>
            <a:round/>
            <a:headEnd type="none" w="med" len="med"/>
            <a:tailEnd type="none" w="med" len="med"/>
          </a:ln>
        </p:spPr>
      </p:cxnSp>
      <p:cxnSp>
        <p:nvCxnSpPr>
          <p:cNvPr id="241" name="Google Shape;241;p16"/>
          <p:cNvCxnSpPr>
            <a:stCxn id="214" idx="6"/>
            <a:endCxn id="210" idx="3"/>
          </p:cNvCxnSpPr>
          <p:nvPr/>
        </p:nvCxnSpPr>
        <p:spPr>
          <a:xfrm flipH="1">
            <a:off x="2752398" y="2636136"/>
            <a:ext cx="1215600" cy="5688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242" name="Google Shape;242;p16"/>
          <p:cNvCxnSpPr>
            <a:stCxn id="216" idx="2"/>
            <a:endCxn id="225" idx="1"/>
          </p:cNvCxnSpPr>
          <p:nvPr/>
        </p:nvCxnSpPr>
        <p:spPr>
          <a:xfrm rot="10800000" flipH="1">
            <a:off x="5551916" y="1913680"/>
            <a:ext cx="832800" cy="391200"/>
          </a:xfrm>
          <a:prstGeom prst="bentConnector3">
            <a:avLst>
              <a:gd name="adj1" fmla="val 50002"/>
            </a:avLst>
          </a:prstGeom>
          <a:noFill/>
          <a:ln w="19050" cap="flat" cmpd="sng">
            <a:solidFill>
              <a:schemeClr val="lt2"/>
            </a:solidFill>
            <a:prstDash val="solid"/>
            <a:round/>
            <a:headEnd type="none" w="med" len="med"/>
            <a:tailEnd type="none" w="med" len="med"/>
          </a:ln>
        </p:spPr>
      </p:cxnSp>
      <p:cxnSp>
        <p:nvCxnSpPr>
          <p:cNvPr id="243" name="Google Shape;243;p16"/>
          <p:cNvCxnSpPr>
            <a:cxnSpLocks/>
            <a:stCxn id="213" idx="2"/>
          </p:cNvCxnSpPr>
          <p:nvPr/>
        </p:nvCxnSpPr>
        <p:spPr>
          <a:xfrm>
            <a:off x="5187617" y="2636136"/>
            <a:ext cx="1197000" cy="568800"/>
          </a:xfrm>
          <a:prstGeom prst="bentConnector3">
            <a:avLst>
              <a:gd name="adj1" fmla="val 50005"/>
            </a:avLst>
          </a:prstGeom>
          <a:noFill/>
          <a:ln w="19050" cap="flat" cmpd="sng">
            <a:solidFill>
              <a:schemeClr val="lt2"/>
            </a:solidFill>
            <a:prstDash val="solid"/>
            <a:round/>
            <a:headEnd type="none" w="med" len="med"/>
            <a:tailEnd type="none" w="med" len="med"/>
          </a:ln>
        </p:spPr>
      </p:cxnSp>
      <p:cxnSp>
        <p:nvCxnSpPr>
          <p:cNvPr id="245" name="Google Shape;245;p16"/>
          <p:cNvCxnSpPr/>
          <p:nvPr/>
        </p:nvCxnSpPr>
        <p:spPr>
          <a:xfrm>
            <a:off x="4005892" y="2167351"/>
            <a:ext cx="1150200" cy="0"/>
          </a:xfrm>
          <a:prstGeom prst="straightConnector1">
            <a:avLst/>
          </a:prstGeom>
          <a:noFill/>
          <a:ln w="38100" cap="flat" cmpd="sng">
            <a:solidFill>
              <a:schemeClr val="accent2"/>
            </a:solidFill>
            <a:prstDash val="solid"/>
            <a:round/>
            <a:headEnd type="none" w="med" len="med"/>
            <a:tailEnd type="none" w="med" len="med"/>
          </a:ln>
        </p:spPr>
      </p:cxnSp>
      <p:cxnSp>
        <p:nvCxnSpPr>
          <p:cNvPr id="246" name="Google Shape;246;p16"/>
          <p:cNvCxnSpPr/>
          <p:nvPr/>
        </p:nvCxnSpPr>
        <p:spPr>
          <a:xfrm>
            <a:off x="3844142" y="2308462"/>
            <a:ext cx="1453500" cy="0"/>
          </a:xfrm>
          <a:prstGeom prst="straightConnector1">
            <a:avLst/>
          </a:prstGeom>
          <a:noFill/>
          <a:ln w="38100" cap="flat" cmpd="sng">
            <a:solidFill>
              <a:schemeClr val="dk1"/>
            </a:solidFill>
            <a:prstDash val="solid"/>
            <a:round/>
            <a:headEnd type="none" w="med" len="med"/>
            <a:tailEnd type="none" w="med" len="med"/>
          </a:ln>
        </p:spPr>
      </p:cxnSp>
      <p:sp>
        <p:nvSpPr>
          <p:cNvPr id="247" name="Google Shape;247;p16"/>
          <p:cNvSpPr txBox="1"/>
          <p:nvPr/>
        </p:nvSpPr>
        <p:spPr>
          <a:xfrm>
            <a:off x="3174217" y="600101"/>
            <a:ext cx="2793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dirty="0">
              <a:solidFill>
                <a:schemeClr val="dk1"/>
              </a:solidFill>
              <a:latin typeface="Share Tech"/>
              <a:ea typeface="Share Tech"/>
              <a:cs typeface="Share Tech"/>
              <a:sym typeface="Share Tech"/>
            </a:endParaRPr>
          </a:p>
        </p:txBody>
      </p:sp>
      <p:pic>
        <p:nvPicPr>
          <p:cNvPr id="5" name="Picture 4">
            <a:extLst>
              <a:ext uri="{FF2B5EF4-FFF2-40B4-BE49-F238E27FC236}">
                <a16:creationId xmlns:a16="http://schemas.microsoft.com/office/drawing/2014/main" id="{0613D764-BB71-B090-97FA-C374792F07D2}"/>
              </a:ext>
            </a:extLst>
          </p:cNvPr>
          <p:cNvPicPr>
            <a:picLocks noChangeAspect="1"/>
          </p:cNvPicPr>
          <p:nvPr/>
        </p:nvPicPr>
        <p:blipFill>
          <a:blip r:embed="rId3"/>
          <a:stretch>
            <a:fillRect/>
          </a:stretch>
        </p:blipFill>
        <p:spPr>
          <a:xfrm>
            <a:off x="49660" y="41973"/>
            <a:ext cx="793456" cy="43772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Black" panose="020B0A02040204020203" pitchFamily="34" charset="0"/>
                <a:ea typeface="Segoe UI Black" panose="020B0A02040204020203" pitchFamily="34" charset="0"/>
              </a:rPr>
              <a:t>TỔNG QUAN</a:t>
            </a:r>
            <a:endParaRPr dirty="0">
              <a:latin typeface="Segoe UI Black" panose="020B0A02040204020203" pitchFamily="34" charset="0"/>
              <a:ea typeface="Segoe UI Black" panose="020B0A02040204020203" pitchFamily="34" charset="0"/>
            </a:endParaRPr>
          </a:p>
        </p:txBody>
      </p:sp>
      <p:sp>
        <p:nvSpPr>
          <p:cNvPr id="253" name="Google Shape;253;p17"/>
          <p:cNvSpPr txBox="1"/>
          <p:nvPr/>
        </p:nvSpPr>
        <p:spPr>
          <a:xfrm>
            <a:off x="3608550" y="1242275"/>
            <a:ext cx="2040300" cy="4572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Segoe UI Variable Display Semib" pitchFamily="2" charset="0"/>
                <a:ea typeface="Share Tech"/>
                <a:cs typeface="Share Tech"/>
                <a:sym typeface="Share Tech"/>
              </a:rPr>
              <a:t>Ý TƯỞNG</a:t>
            </a:r>
            <a:endParaRPr sz="2000" dirty="0">
              <a:solidFill>
                <a:schemeClr val="dk1"/>
              </a:solidFill>
              <a:latin typeface="Segoe UI Variable Display Semib" pitchFamily="2" charset="0"/>
              <a:ea typeface="Share Tech"/>
              <a:cs typeface="Share Tech"/>
              <a:sym typeface="Share Tech"/>
            </a:endParaRPr>
          </a:p>
        </p:txBody>
      </p:sp>
      <p:sp>
        <p:nvSpPr>
          <p:cNvPr id="254" name="Google Shape;254;p17"/>
          <p:cNvSpPr/>
          <p:nvPr/>
        </p:nvSpPr>
        <p:spPr>
          <a:xfrm>
            <a:off x="1675575" y="2151950"/>
            <a:ext cx="833100" cy="833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3328828" y="2151950"/>
            <a:ext cx="833100" cy="833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4982076" y="2151950"/>
            <a:ext cx="833100" cy="833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6635325" y="2151950"/>
            <a:ext cx="833100" cy="83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17"/>
          <p:cNvCxnSpPr>
            <a:stCxn id="253" idx="1"/>
            <a:endCxn id="254" idx="0"/>
          </p:cNvCxnSpPr>
          <p:nvPr/>
        </p:nvCxnSpPr>
        <p:spPr>
          <a:xfrm flipH="1">
            <a:off x="2092050" y="1470875"/>
            <a:ext cx="1516500" cy="681000"/>
          </a:xfrm>
          <a:prstGeom prst="bentConnector2">
            <a:avLst/>
          </a:prstGeom>
          <a:noFill/>
          <a:ln w="19050" cap="flat" cmpd="sng">
            <a:solidFill>
              <a:schemeClr val="lt2"/>
            </a:solidFill>
            <a:prstDash val="solid"/>
            <a:round/>
            <a:headEnd type="none" w="med" len="med"/>
            <a:tailEnd type="none" w="med" len="med"/>
          </a:ln>
        </p:spPr>
      </p:cxnSp>
      <p:cxnSp>
        <p:nvCxnSpPr>
          <p:cNvPr id="259" name="Google Shape;259;p17"/>
          <p:cNvCxnSpPr>
            <a:stCxn id="253" idx="3"/>
            <a:endCxn id="257" idx="0"/>
          </p:cNvCxnSpPr>
          <p:nvPr/>
        </p:nvCxnSpPr>
        <p:spPr>
          <a:xfrm>
            <a:off x="5648850" y="1470875"/>
            <a:ext cx="1403100" cy="681000"/>
          </a:xfrm>
          <a:prstGeom prst="bentConnector2">
            <a:avLst/>
          </a:prstGeom>
          <a:noFill/>
          <a:ln w="19050" cap="flat" cmpd="sng">
            <a:solidFill>
              <a:schemeClr val="lt2"/>
            </a:solidFill>
            <a:prstDash val="solid"/>
            <a:round/>
            <a:headEnd type="none" w="med" len="med"/>
            <a:tailEnd type="none" w="med" len="med"/>
          </a:ln>
        </p:spPr>
      </p:cxnSp>
      <p:cxnSp>
        <p:nvCxnSpPr>
          <p:cNvPr id="260" name="Google Shape;260;p17"/>
          <p:cNvCxnSpPr>
            <a:stCxn id="253" idx="2"/>
            <a:endCxn id="255" idx="0"/>
          </p:cNvCxnSpPr>
          <p:nvPr/>
        </p:nvCxnSpPr>
        <p:spPr>
          <a:xfrm flipH="1">
            <a:off x="3745500" y="1699475"/>
            <a:ext cx="883200" cy="452400"/>
          </a:xfrm>
          <a:prstGeom prst="straightConnector1">
            <a:avLst/>
          </a:prstGeom>
          <a:noFill/>
          <a:ln w="19050" cap="flat" cmpd="sng">
            <a:solidFill>
              <a:schemeClr val="lt2"/>
            </a:solidFill>
            <a:prstDash val="solid"/>
            <a:round/>
            <a:headEnd type="none" w="med" len="med"/>
            <a:tailEnd type="none" w="med" len="med"/>
          </a:ln>
        </p:spPr>
      </p:cxnSp>
      <p:cxnSp>
        <p:nvCxnSpPr>
          <p:cNvPr id="261" name="Google Shape;261;p17"/>
          <p:cNvCxnSpPr>
            <a:stCxn id="253" idx="2"/>
            <a:endCxn id="256" idx="0"/>
          </p:cNvCxnSpPr>
          <p:nvPr/>
        </p:nvCxnSpPr>
        <p:spPr>
          <a:xfrm>
            <a:off x="4628700" y="1699475"/>
            <a:ext cx="769800" cy="452400"/>
          </a:xfrm>
          <a:prstGeom prst="straightConnector1">
            <a:avLst/>
          </a:prstGeom>
          <a:noFill/>
          <a:ln w="19050" cap="flat" cmpd="sng">
            <a:solidFill>
              <a:schemeClr val="lt2"/>
            </a:solidFill>
            <a:prstDash val="solid"/>
            <a:round/>
            <a:headEnd type="none" w="med" len="med"/>
            <a:tailEnd type="none" w="med" len="med"/>
          </a:ln>
        </p:spPr>
      </p:cxnSp>
      <p:grpSp>
        <p:nvGrpSpPr>
          <p:cNvPr id="262" name="Google Shape;262;p17"/>
          <p:cNvGrpSpPr/>
          <p:nvPr/>
        </p:nvGrpSpPr>
        <p:grpSpPr>
          <a:xfrm>
            <a:off x="5212537" y="2365844"/>
            <a:ext cx="372178" cy="405312"/>
            <a:chOff x="6675256" y="1516169"/>
            <a:chExt cx="327823" cy="357009"/>
          </a:xfrm>
        </p:grpSpPr>
        <p:sp>
          <p:nvSpPr>
            <p:cNvPr id="263" name="Google Shape;263;p17"/>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7"/>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7"/>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7"/>
          <p:cNvGrpSpPr/>
          <p:nvPr/>
        </p:nvGrpSpPr>
        <p:grpSpPr>
          <a:xfrm>
            <a:off x="6844401" y="2392777"/>
            <a:ext cx="414947" cy="351445"/>
            <a:chOff x="6671087" y="2009304"/>
            <a:chExt cx="332757" cy="281833"/>
          </a:xfrm>
        </p:grpSpPr>
        <p:sp>
          <p:nvSpPr>
            <p:cNvPr id="273" name="Google Shape;273;p17"/>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17"/>
          <p:cNvSpPr/>
          <p:nvPr/>
        </p:nvSpPr>
        <p:spPr>
          <a:xfrm>
            <a:off x="1842822" y="2340823"/>
            <a:ext cx="498606" cy="455353"/>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3507630" y="2330767"/>
            <a:ext cx="475496" cy="475467"/>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17"/>
          <p:cNvGrpSpPr/>
          <p:nvPr/>
        </p:nvGrpSpPr>
        <p:grpSpPr>
          <a:xfrm>
            <a:off x="1358775" y="3519260"/>
            <a:ext cx="1466708" cy="983435"/>
            <a:chOff x="1358775" y="3299387"/>
            <a:chExt cx="1466708" cy="983435"/>
          </a:xfrm>
        </p:grpSpPr>
        <p:sp>
          <p:nvSpPr>
            <p:cNvPr id="278" name="Google Shape;278;p17"/>
            <p:cNvSpPr txBox="1"/>
            <p:nvPr/>
          </p:nvSpPr>
          <p:spPr>
            <a:xfrm>
              <a:off x="1358783" y="3299387"/>
              <a:ext cx="1466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hare Tech"/>
                  <a:ea typeface="Share Tech"/>
                  <a:cs typeface="Share Tech"/>
                  <a:sym typeface="Share Tech"/>
                </a:rPr>
                <a:t>Cân</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bằng</a:t>
              </a:r>
              <a:endParaRPr sz="2000" dirty="0">
                <a:solidFill>
                  <a:schemeClr val="dk1"/>
                </a:solidFill>
                <a:latin typeface="Share Tech"/>
                <a:ea typeface="Share Tech"/>
                <a:cs typeface="Share Tech"/>
                <a:sym typeface="Share Tech"/>
              </a:endParaRPr>
            </a:p>
          </p:txBody>
        </p:sp>
        <p:sp>
          <p:nvSpPr>
            <p:cNvPr id="279" name="Google Shape;279;p17"/>
            <p:cNvSpPr txBox="1"/>
            <p:nvPr/>
          </p:nvSpPr>
          <p:spPr>
            <a:xfrm>
              <a:off x="1358775" y="3601822"/>
              <a:ext cx="1466700" cy="6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Maven Pro"/>
                  <a:ea typeface="Maven Pro"/>
                  <a:cs typeface="Maven Pro"/>
                  <a:sym typeface="Maven Pro"/>
                </a:rPr>
                <a:t>Các mạng con được chia ra sao cho tiết kiệm và hiệu quả nhất</a:t>
              </a:r>
              <a:endParaRPr dirty="0">
                <a:solidFill>
                  <a:schemeClr val="dk1"/>
                </a:solidFill>
                <a:latin typeface="Maven Pro"/>
                <a:ea typeface="Maven Pro"/>
                <a:cs typeface="Maven Pro"/>
                <a:sym typeface="Maven Pro"/>
              </a:endParaRPr>
            </a:p>
          </p:txBody>
        </p:sp>
      </p:grpSp>
      <p:grpSp>
        <p:nvGrpSpPr>
          <p:cNvPr id="280" name="Google Shape;280;p17"/>
          <p:cNvGrpSpPr/>
          <p:nvPr/>
        </p:nvGrpSpPr>
        <p:grpSpPr>
          <a:xfrm>
            <a:off x="2947411" y="3516767"/>
            <a:ext cx="1595926" cy="983435"/>
            <a:chOff x="2947411" y="3299387"/>
            <a:chExt cx="1595926" cy="983435"/>
          </a:xfrm>
        </p:grpSpPr>
        <p:sp>
          <p:nvSpPr>
            <p:cNvPr id="281" name="Google Shape;281;p17"/>
            <p:cNvSpPr txBox="1"/>
            <p:nvPr/>
          </p:nvSpPr>
          <p:spPr>
            <a:xfrm>
              <a:off x="2947411" y="3299387"/>
              <a:ext cx="1595926"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Share Tech"/>
                  <a:ea typeface="Share Tech"/>
                  <a:cs typeface="Share Tech"/>
                  <a:sym typeface="Share Tech"/>
                </a:rPr>
                <a:t>Nhanh chóng</a:t>
              </a:r>
              <a:endParaRPr sz="2000" dirty="0">
                <a:solidFill>
                  <a:schemeClr val="dk1"/>
                </a:solidFill>
                <a:latin typeface="Share Tech"/>
                <a:ea typeface="Share Tech"/>
                <a:cs typeface="Share Tech"/>
                <a:sym typeface="Share Tech"/>
              </a:endParaRPr>
            </a:p>
          </p:txBody>
        </p:sp>
        <p:sp>
          <p:nvSpPr>
            <p:cNvPr id="282" name="Google Shape;282;p17"/>
            <p:cNvSpPr txBox="1"/>
            <p:nvPr/>
          </p:nvSpPr>
          <p:spPr>
            <a:xfrm>
              <a:off x="3012024" y="3601822"/>
              <a:ext cx="1466700" cy="6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Sử</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dụng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thuật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toán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tìm</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đường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ngắn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nhất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để</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tối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ưu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hiệu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quả</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nhất</a:t>
              </a:r>
              <a:endParaRPr dirty="0">
                <a:solidFill>
                  <a:schemeClr val="dk1"/>
                </a:solidFill>
                <a:latin typeface="Maven Pro"/>
                <a:ea typeface="Maven Pro"/>
                <a:cs typeface="Maven Pro"/>
                <a:sym typeface="Maven Pro"/>
              </a:endParaRPr>
            </a:p>
          </p:txBody>
        </p:sp>
      </p:grpSp>
      <p:grpSp>
        <p:nvGrpSpPr>
          <p:cNvPr id="283" name="Google Shape;283;p17"/>
          <p:cNvGrpSpPr/>
          <p:nvPr/>
        </p:nvGrpSpPr>
        <p:grpSpPr>
          <a:xfrm>
            <a:off x="4665276" y="3516767"/>
            <a:ext cx="1466700" cy="983435"/>
            <a:chOff x="4665276" y="3299387"/>
            <a:chExt cx="1466700" cy="983435"/>
          </a:xfrm>
        </p:grpSpPr>
        <p:sp>
          <p:nvSpPr>
            <p:cNvPr id="284" name="Google Shape;284;p17"/>
            <p:cNvSpPr txBox="1"/>
            <p:nvPr/>
          </p:nvSpPr>
          <p:spPr>
            <a:xfrm>
              <a:off x="4665276" y="3299387"/>
              <a:ext cx="1466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Share Tech"/>
                  <a:ea typeface="Share Tech"/>
                  <a:cs typeface="Share Tech"/>
                  <a:sym typeface="Share Tech"/>
                </a:rPr>
                <a:t>Kết nối</a:t>
              </a:r>
              <a:endParaRPr sz="2000" dirty="0">
                <a:solidFill>
                  <a:schemeClr val="dk1"/>
                </a:solidFill>
                <a:latin typeface="Share Tech"/>
                <a:ea typeface="Share Tech"/>
                <a:cs typeface="Share Tech"/>
                <a:sym typeface="Share Tech"/>
              </a:endParaRPr>
            </a:p>
          </p:txBody>
        </p:sp>
        <p:sp>
          <p:nvSpPr>
            <p:cNvPr id="285" name="Google Shape;285;p17"/>
            <p:cNvSpPr txBox="1"/>
            <p:nvPr/>
          </p:nvSpPr>
          <p:spPr>
            <a:xfrm>
              <a:off x="4665276" y="3601822"/>
              <a:ext cx="1466700" cy="6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Nhanh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chóng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thuận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tiện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khi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nối</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đến</a:t>
              </a:r>
              <a:r>
                <a:rPr lang="en-US" dirty="0">
                  <a:solidFill>
                    <a:schemeClr val="dk1"/>
                  </a:solidFill>
                  <a:latin typeface="Maven Pro"/>
                  <a:ea typeface="Maven Pro"/>
                  <a:cs typeface="Maven Pro"/>
                  <a:sym typeface="Maven Pro"/>
                </a:rPr>
                <a:t> server</a:t>
              </a:r>
              <a:endParaRPr dirty="0">
                <a:solidFill>
                  <a:schemeClr val="dk1"/>
                </a:solidFill>
                <a:latin typeface="Maven Pro"/>
                <a:ea typeface="Maven Pro"/>
                <a:cs typeface="Maven Pro"/>
                <a:sym typeface="Maven Pro"/>
              </a:endParaRPr>
            </a:p>
          </p:txBody>
        </p:sp>
      </p:grpSp>
      <p:grpSp>
        <p:nvGrpSpPr>
          <p:cNvPr id="286" name="Google Shape;286;p17"/>
          <p:cNvGrpSpPr/>
          <p:nvPr/>
        </p:nvGrpSpPr>
        <p:grpSpPr>
          <a:xfrm>
            <a:off x="6318523" y="3519260"/>
            <a:ext cx="1466704" cy="983435"/>
            <a:chOff x="6318523" y="3299387"/>
            <a:chExt cx="1466704" cy="983435"/>
          </a:xfrm>
        </p:grpSpPr>
        <p:sp>
          <p:nvSpPr>
            <p:cNvPr id="287" name="Google Shape;287;p17"/>
            <p:cNvSpPr txBox="1"/>
            <p:nvPr/>
          </p:nvSpPr>
          <p:spPr>
            <a:xfrm>
              <a:off x="6318526" y="3299387"/>
              <a:ext cx="1466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err="1">
                  <a:solidFill>
                    <a:schemeClr val="dk1"/>
                  </a:solidFill>
                  <a:latin typeface="Share Tech"/>
                  <a:ea typeface="Share Tech"/>
                  <a:cs typeface="Share Tech"/>
                  <a:sym typeface="Share Tech"/>
                </a:rPr>
                <a:t>Bảo</a:t>
              </a:r>
              <a:r>
                <a:rPr lang="en-US" sz="2000" dirty="0">
                  <a:solidFill>
                    <a:schemeClr val="dk1"/>
                  </a:solidFill>
                  <a:latin typeface="Share Tech"/>
                  <a:ea typeface="Share Tech"/>
                  <a:cs typeface="Share Tech"/>
                  <a:sym typeface="Share Tech"/>
                </a:rPr>
                <a:t> </a:t>
              </a:r>
              <a:r>
                <a:rPr lang="en-US" sz="2000" dirty="0" err="1">
                  <a:solidFill>
                    <a:schemeClr val="dk1"/>
                  </a:solidFill>
                  <a:latin typeface="Share Tech"/>
                  <a:ea typeface="Share Tech"/>
                  <a:cs typeface="Share Tech"/>
                  <a:sym typeface="Share Tech"/>
                </a:rPr>
                <a:t>mật</a:t>
              </a:r>
              <a:endParaRPr sz="2000" dirty="0">
                <a:solidFill>
                  <a:schemeClr val="dk1"/>
                </a:solidFill>
                <a:latin typeface="Share Tech"/>
                <a:ea typeface="Share Tech"/>
                <a:cs typeface="Share Tech"/>
                <a:sym typeface="Share Tech"/>
              </a:endParaRPr>
            </a:p>
          </p:txBody>
        </p:sp>
        <p:sp>
          <p:nvSpPr>
            <p:cNvPr id="288" name="Google Shape;288;p17"/>
            <p:cNvSpPr txBox="1"/>
            <p:nvPr/>
          </p:nvSpPr>
          <p:spPr>
            <a:xfrm>
              <a:off x="6318523" y="3601822"/>
              <a:ext cx="1466700" cy="6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Giữ</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thiết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bị</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mạng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trong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mô</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hình</a:t>
              </a:r>
              <a:r>
                <a:rPr lang="en-US" dirty="0">
                  <a:solidFill>
                    <a:schemeClr val="dk1"/>
                  </a:solidFill>
                  <a:latin typeface="Maven Pro"/>
                  <a:ea typeface="Maven Pro"/>
                  <a:cs typeface="Maven Pro"/>
                  <a:sym typeface="Maven Pro"/>
                </a:rPr>
                <a:t> an </a:t>
              </a:r>
              <a:r>
                <a:rPr lang="en-US" dirty="0" err="1">
                  <a:solidFill>
                    <a:schemeClr val="dk1"/>
                  </a:solidFill>
                  <a:latin typeface="Maven Pro"/>
                  <a:ea typeface="Maven Pro"/>
                  <a:cs typeface="Maven Pro"/>
                  <a:sym typeface="Maven Pro"/>
                </a:rPr>
                <a:t>toàn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không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bị</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tấn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công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mạng</a:t>
              </a:r>
              <a:endParaRPr dirty="0">
                <a:solidFill>
                  <a:schemeClr val="dk1"/>
                </a:solidFill>
                <a:latin typeface="Maven Pro"/>
                <a:ea typeface="Maven Pro"/>
                <a:cs typeface="Maven Pro"/>
                <a:sym typeface="Maven Pro"/>
              </a:endParaRPr>
            </a:p>
          </p:txBody>
        </p:sp>
      </p:grpSp>
      <p:cxnSp>
        <p:nvCxnSpPr>
          <p:cNvPr id="289" name="Google Shape;289;p17"/>
          <p:cNvCxnSpPr>
            <a:stCxn id="254" idx="2"/>
            <a:endCxn id="278" idx="0"/>
          </p:cNvCxnSpPr>
          <p:nvPr/>
        </p:nvCxnSpPr>
        <p:spPr>
          <a:xfrm>
            <a:off x="2092125" y="2985050"/>
            <a:ext cx="0" cy="534300"/>
          </a:xfrm>
          <a:prstGeom prst="straightConnector1">
            <a:avLst/>
          </a:prstGeom>
          <a:noFill/>
          <a:ln w="19050" cap="flat" cmpd="sng">
            <a:solidFill>
              <a:schemeClr val="lt2"/>
            </a:solidFill>
            <a:prstDash val="solid"/>
            <a:round/>
            <a:headEnd type="none" w="med" len="med"/>
            <a:tailEnd type="oval" w="med" len="med"/>
          </a:ln>
        </p:spPr>
      </p:cxnSp>
      <p:cxnSp>
        <p:nvCxnSpPr>
          <p:cNvPr id="290" name="Google Shape;290;p17"/>
          <p:cNvCxnSpPr>
            <a:stCxn id="257" idx="2"/>
            <a:endCxn id="287" idx="0"/>
          </p:cNvCxnSpPr>
          <p:nvPr/>
        </p:nvCxnSpPr>
        <p:spPr>
          <a:xfrm>
            <a:off x="7051875" y="2985050"/>
            <a:ext cx="0" cy="534300"/>
          </a:xfrm>
          <a:prstGeom prst="straightConnector1">
            <a:avLst/>
          </a:prstGeom>
          <a:noFill/>
          <a:ln w="19050" cap="flat" cmpd="sng">
            <a:solidFill>
              <a:schemeClr val="lt2"/>
            </a:solidFill>
            <a:prstDash val="solid"/>
            <a:round/>
            <a:headEnd type="none" w="med" len="med"/>
            <a:tailEnd type="oval" w="med" len="med"/>
          </a:ln>
        </p:spPr>
      </p:cxnSp>
      <p:cxnSp>
        <p:nvCxnSpPr>
          <p:cNvPr id="291" name="Google Shape;291;p17"/>
          <p:cNvCxnSpPr>
            <a:stCxn id="256" idx="2"/>
            <a:endCxn id="284" idx="0"/>
          </p:cNvCxnSpPr>
          <p:nvPr/>
        </p:nvCxnSpPr>
        <p:spPr>
          <a:xfrm>
            <a:off x="5398626" y="2985050"/>
            <a:ext cx="0" cy="531600"/>
          </a:xfrm>
          <a:prstGeom prst="straightConnector1">
            <a:avLst/>
          </a:prstGeom>
          <a:noFill/>
          <a:ln w="19050" cap="flat" cmpd="sng">
            <a:solidFill>
              <a:schemeClr val="lt2"/>
            </a:solidFill>
            <a:prstDash val="solid"/>
            <a:round/>
            <a:headEnd type="none" w="med" len="med"/>
            <a:tailEnd type="oval" w="med" len="med"/>
          </a:ln>
        </p:spPr>
      </p:cxnSp>
      <p:cxnSp>
        <p:nvCxnSpPr>
          <p:cNvPr id="292" name="Google Shape;292;p17"/>
          <p:cNvCxnSpPr>
            <a:cxnSpLocks/>
            <a:stCxn id="255" idx="2"/>
            <a:endCxn id="281" idx="0"/>
          </p:cNvCxnSpPr>
          <p:nvPr/>
        </p:nvCxnSpPr>
        <p:spPr>
          <a:xfrm flipH="1">
            <a:off x="3745374" y="2985050"/>
            <a:ext cx="4" cy="531717"/>
          </a:xfrm>
          <a:prstGeom prst="straightConnector1">
            <a:avLst/>
          </a:prstGeom>
          <a:noFill/>
          <a:ln w="19050" cap="flat" cmpd="sng">
            <a:solidFill>
              <a:schemeClr val="lt2"/>
            </a:solidFill>
            <a:prstDash val="solid"/>
            <a:round/>
            <a:headEnd type="none" w="med" len="med"/>
            <a:tailEnd type="oval" w="med" len="med"/>
          </a:ln>
        </p:spPr>
      </p:cxnSp>
      <p:cxnSp>
        <p:nvCxnSpPr>
          <p:cNvPr id="293" name="Google Shape;293;p17"/>
          <p:cNvCxnSpPr>
            <a:stCxn id="254" idx="3"/>
            <a:endCxn id="255" idx="1"/>
          </p:cNvCxnSpPr>
          <p:nvPr/>
        </p:nvCxnSpPr>
        <p:spPr>
          <a:xfrm>
            <a:off x="2508675" y="2568500"/>
            <a:ext cx="820200" cy="0"/>
          </a:xfrm>
          <a:prstGeom prst="straightConnector1">
            <a:avLst/>
          </a:prstGeom>
          <a:noFill/>
          <a:ln w="19050" cap="flat" cmpd="sng">
            <a:solidFill>
              <a:schemeClr val="lt2"/>
            </a:solidFill>
            <a:prstDash val="dash"/>
            <a:round/>
            <a:headEnd type="none" w="med" len="med"/>
            <a:tailEnd type="none" w="med" len="med"/>
          </a:ln>
        </p:spPr>
      </p:cxnSp>
      <p:cxnSp>
        <p:nvCxnSpPr>
          <p:cNvPr id="294" name="Google Shape;294;p17"/>
          <p:cNvCxnSpPr>
            <a:stCxn id="255" idx="3"/>
            <a:endCxn id="256" idx="1"/>
          </p:cNvCxnSpPr>
          <p:nvPr/>
        </p:nvCxnSpPr>
        <p:spPr>
          <a:xfrm>
            <a:off x="4161928" y="2568500"/>
            <a:ext cx="820200" cy="0"/>
          </a:xfrm>
          <a:prstGeom prst="straightConnector1">
            <a:avLst/>
          </a:prstGeom>
          <a:noFill/>
          <a:ln w="19050" cap="flat" cmpd="sng">
            <a:solidFill>
              <a:schemeClr val="lt2"/>
            </a:solidFill>
            <a:prstDash val="dash"/>
            <a:round/>
            <a:headEnd type="none" w="med" len="med"/>
            <a:tailEnd type="none" w="med" len="med"/>
          </a:ln>
        </p:spPr>
      </p:cxnSp>
      <p:cxnSp>
        <p:nvCxnSpPr>
          <p:cNvPr id="295" name="Google Shape;295;p17"/>
          <p:cNvCxnSpPr>
            <a:endCxn id="257" idx="1"/>
          </p:cNvCxnSpPr>
          <p:nvPr/>
        </p:nvCxnSpPr>
        <p:spPr>
          <a:xfrm>
            <a:off x="5815125" y="2568500"/>
            <a:ext cx="820200" cy="0"/>
          </a:xfrm>
          <a:prstGeom prst="straightConnector1">
            <a:avLst/>
          </a:prstGeom>
          <a:noFill/>
          <a:ln w="19050" cap="flat" cmpd="sng">
            <a:solidFill>
              <a:schemeClr val="lt2"/>
            </a:solidFill>
            <a:prstDash val="dash"/>
            <a:round/>
            <a:headEnd type="none" w="med" len="med"/>
            <a:tailEnd type="none" w="med" len="med"/>
          </a:ln>
        </p:spPr>
      </p:cxnSp>
      <p:pic>
        <p:nvPicPr>
          <p:cNvPr id="4" name="Picture 3">
            <a:extLst>
              <a:ext uri="{FF2B5EF4-FFF2-40B4-BE49-F238E27FC236}">
                <a16:creationId xmlns:a16="http://schemas.microsoft.com/office/drawing/2014/main" id="{56B025DA-40E1-DF29-5945-691027226095}"/>
              </a:ext>
            </a:extLst>
          </p:cNvPr>
          <p:cNvPicPr>
            <a:picLocks noChangeAspect="1"/>
          </p:cNvPicPr>
          <p:nvPr/>
        </p:nvPicPr>
        <p:blipFill>
          <a:blip r:embed="rId3"/>
          <a:stretch>
            <a:fillRect/>
          </a:stretch>
        </p:blipFill>
        <p:spPr>
          <a:xfrm>
            <a:off x="49660" y="41973"/>
            <a:ext cx="793456" cy="4377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Segoe UI Black" panose="020B0A02040204020203" pitchFamily="34" charset="0"/>
                <a:ea typeface="Segoe UI Black" panose="020B0A02040204020203" pitchFamily="34" charset="0"/>
              </a:rPr>
              <a:t>TỔNG QUAN</a:t>
            </a:r>
            <a:endParaRPr dirty="0">
              <a:latin typeface="Segoe UI Black" panose="020B0A02040204020203" pitchFamily="34" charset="0"/>
              <a:ea typeface="Segoe UI Black" panose="020B0A02040204020203" pitchFamily="34" charset="0"/>
            </a:endParaRPr>
          </a:p>
          <a:p>
            <a:pPr marL="0" lvl="0" indent="0" algn="l" rtl="0">
              <a:spcBef>
                <a:spcPts val="0"/>
              </a:spcBef>
              <a:spcAft>
                <a:spcPts val="0"/>
              </a:spcAft>
              <a:buNone/>
            </a:pPr>
            <a:endParaRPr dirty="0">
              <a:latin typeface="Segoe UI Black" panose="020B0A02040204020203" pitchFamily="34" charset="0"/>
              <a:ea typeface="Segoe UI Black" panose="020B0A02040204020203" pitchFamily="34" charset="0"/>
            </a:endParaRPr>
          </a:p>
        </p:txBody>
      </p:sp>
      <p:sp>
        <p:nvSpPr>
          <p:cNvPr id="335" name="Google Shape;335;p19"/>
          <p:cNvSpPr txBox="1"/>
          <p:nvPr/>
        </p:nvSpPr>
        <p:spPr>
          <a:xfrm>
            <a:off x="1114987" y="1190905"/>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Maven Pro"/>
                <a:ea typeface="Maven Pro"/>
                <a:cs typeface="Maven Pro"/>
                <a:sym typeface="Maven Pro"/>
              </a:rPr>
              <a:t>Trường Đại học Văn Lang bao gồm 2 cơ sở</a:t>
            </a:r>
            <a:endParaRPr dirty="0">
              <a:solidFill>
                <a:schemeClr val="dk1"/>
              </a:solidFill>
              <a:latin typeface="Maven Pro"/>
              <a:ea typeface="Maven Pro"/>
              <a:cs typeface="Maven Pro"/>
              <a:sym typeface="Maven Pro"/>
            </a:endParaRPr>
          </a:p>
        </p:txBody>
      </p:sp>
      <p:sp>
        <p:nvSpPr>
          <p:cNvPr id="339" name="Google Shape;339;p19"/>
          <p:cNvSpPr txBox="1"/>
          <p:nvPr/>
        </p:nvSpPr>
        <p:spPr>
          <a:xfrm>
            <a:off x="3426569" y="4361750"/>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subnet </a:t>
            </a:r>
            <a:r>
              <a:rPr lang="en-US" dirty="0" err="1">
                <a:solidFill>
                  <a:schemeClr val="dk1"/>
                </a:solidFill>
                <a:latin typeface="Maven Pro"/>
                <a:ea typeface="Maven Pro"/>
                <a:cs typeface="Maven Pro"/>
                <a:sym typeface="Maven Pro"/>
              </a:rPr>
              <a:t>được</a:t>
            </a:r>
            <a:r>
              <a:rPr lang="en-US" dirty="0">
                <a:solidFill>
                  <a:schemeClr val="dk1"/>
                </a:solidFill>
                <a:latin typeface="Maven Pro"/>
                <a:ea typeface="Maven Pro"/>
                <a:cs typeface="Maven Pro"/>
                <a:sym typeface="Maven Pro"/>
              </a:rPr>
              <a:t> chia </a:t>
            </a:r>
            <a:r>
              <a:rPr lang="en-US" dirty="0" err="1">
                <a:solidFill>
                  <a:schemeClr val="dk1"/>
                </a:solidFill>
                <a:latin typeface="Maven Pro"/>
                <a:ea typeface="Maven Pro"/>
                <a:cs typeface="Maven Pro"/>
                <a:sym typeface="Maven Pro"/>
              </a:rPr>
              <a:t>theo</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chức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năng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của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phòng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trunking</a:t>
            </a:r>
            <a:endParaRPr dirty="0">
              <a:solidFill>
                <a:schemeClr val="dk1"/>
              </a:solidFill>
              <a:latin typeface="Maven Pro"/>
              <a:ea typeface="Maven Pro"/>
              <a:cs typeface="Maven Pro"/>
              <a:sym typeface="Maven Pro"/>
            </a:endParaRPr>
          </a:p>
        </p:txBody>
      </p:sp>
      <p:sp>
        <p:nvSpPr>
          <p:cNvPr id="343" name="Google Shape;343;p19"/>
          <p:cNvSpPr txBox="1"/>
          <p:nvPr/>
        </p:nvSpPr>
        <p:spPr>
          <a:xfrm>
            <a:off x="1114987" y="1932016"/>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Cơ</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sở</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chính</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gồm</a:t>
            </a:r>
            <a:r>
              <a:rPr lang="en-US" dirty="0">
                <a:solidFill>
                  <a:schemeClr val="dk1"/>
                </a:solidFill>
                <a:latin typeface="Maven Pro"/>
                <a:ea typeface="Maven Pro"/>
                <a:cs typeface="Maven Pro"/>
                <a:sym typeface="Maven Pro"/>
              </a:rPr>
              <a:t> 2 </a:t>
            </a:r>
            <a:r>
              <a:rPr lang="en-US" dirty="0" err="1">
                <a:solidFill>
                  <a:schemeClr val="dk1"/>
                </a:solidFill>
                <a:latin typeface="Maven Pro"/>
                <a:ea typeface="Maven Pro"/>
                <a:cs typeface="Maven Pro"/>
                <a:sym typeface="Maven Pro"/>
              </a:rPr>
              <a:t>tòa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nhà</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khu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vực</a:t>
            </a:r>
            <a:r>
              <a:rPr lang="en-US" dirty="0">
                <a:solidFill>
                  <a:schemeClr val="dk1"/>
                </a:solidFill>
                <a:latin typeface="Maven Pro"/>
                <a:ea typeface="Maven Pro"/>
                <a:cs typeface="Maven Pro"/>
                <a:sym typeface="Maven Pro"/>
              </a:rPr>
              <a:t> DMZ</a:t>
            </a:r>
            <a:endParaRPr dirty="0">
              <a:solidFill>
                <a:schemeClr val="dk1"/>
              </a:solidFill>
              <a:latin typeface="Maven Pro"/>
              <a:ea typeface="Maven Pro"/>
              <a:cs typeface="Maven Pro"/>
              <a:sym typeface="Maven Pro"/>
            </a:endParaRPr>
          </a:p>
        </p:txBody>
      </p:sp>
      <p:sp>
        <p:nvSpPr>
          <p:cNvPr id="347" name="Google Shape;347;p19"/>
          <p:cNvSpPr txBox="1"/>
          <p:nvPr/>
        </p:nvSpPr>
        <p:spPr>
          <a:xfrm>
            <a:off x="1114987" y="2729881"/>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Cơ</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sở</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phụ</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gồm</a:t>
            </a:r>
            <a:r>
              <a:rPr lang="en-US" dirty="0">
                <a:solidFill>
                  <a:schemeClr val="dk1"/>
                </a:solidFill>
                <a:latin typeface="Maven Pro"/>
                <a:ea typeface="Maven Pro"/>
                <a:cs typeface="Maven Pro"/>
                <a:sym typeface="Maven Pro"/>
              </a:rPr>
              <a:t> 2 </a:t>
            </a:r>
            <a:r>
              <a:rPr lang="en-US" dirty="0" err="1">
                <a:solidFill>
                  <a:schemeClr val="dk1"/>
                </a:solidFill>
                <a:latin typeface="Maven Pro"/>
                <a:ea typeface="Maven Pro"/>
                <a:cs typeface="Maven Pro"/>
                <a:sym typeface="Maven Pro"/>
              </a:rPr>
              <a:t>tòa</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nhà</a:t>
            </a:r>
            <a:endParaRPr dirty="0">
              <a:solidFill>
                <a:schemeClr val="dk1"/>
              </a:solidFill>
              <a:latin typeface="Maven Pro"/>
              <a:ea typeface="Maven Pro"/>
              <a:cs typeface="Maven Pro"/>
              <a:sym typeface="Maven Pro"/>
            </a:endParaRPr>
          </a:p>
        </p:txBody>
      </p:sp>
      <p:cxnSp>
        <p:nvCxnSpPr>
          <p:cNvPr id="352" name="Google Shape;352;p19"/>
          <p:cNvCxnSpPr>
            <a:cxnSpLocks/>
            <a:stCxn id="335" idx="1"/>
          </p:cNvCxnSpPr>
          <p:nvPr/>
        </p:nvCxnSpPr>
        <p:spPr>
          <a:xfrm rot="10800000">
            <a:off x="817687" y="1433155"/>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353" name="Google Shape;353;p19"/>
          <p:cNvCxnSpPr>
            <a:cxnSpLocks/>
            <a:stCxn id="339" idx="1"/>
          </p:cNvCxnSpPr>
          <p:nvPr/>
        </p:nvCxnSpPr>
        <p:spPr>
          <a:xfrm rot="10800000">
            <a:off x="3129269" y="4604000"/>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354" name="Google Shape;354;p19"/>
          <p:cNvCxnSpPr>
            <a:cxnSpLocks/>
            <a:stCxn id="343" idx="1"/>
          </p:cNvCxnSpPr>
          <p:nvPr/>
        </p:nvCxnSpPr>
        <p:spPr>
          <a:xfrm rot="10800000">
            <a:off x="817687" y="2174266"/>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355" name="Google Shape;355;p19"/>
          <p:cNvCxnSpPr>
            <a:cxnSpLocks/>
            <a:stCxn id="347" idx="1"/>
          </p:cNvCxnSpPr>
          <p:nvPr/>
        </p:nvCxnSpPr>
        <p:spPr>
          <a:xfrm rot="10800000">
            <a:off x="817687" y="2972131"/>
            <a:ext cx="297300" cy="0"/>
          </a:xfrm>
          <a:prstGeom prst="straightConnector1">
            <a:avLst/>
          </a:prstGeom>
          <a:noFill/>
          <a:ln w="19050" cap="flat" cmpd="sng">
            <a:solidFill>
              <a:schemeClr val="lt2"/>
            </a:solidFill>
            <a:prstDash val="solid"/>
            <a:round/>
            <a:headEnd type="none" w="med" len="med"/>
            <a:tailEnd type="none" w="med" len="med"/>
          </a:ln>
        </p:spPr>
      </p:cxnSp>
      <p:sp>
        <p:nvSpPr>
          <p:cNvPr id="6" name="Google Shape;339;p19">
            <a:extLst>
              <a:ext uri="{FF2B5EF4-FFF2-40B4-BE49-F238E27FC236}">
                <a16:creationId xmlns:a16="http://schemas.microsoft.com/office/drawing/2014/main" id="{83BE0553-864C-F2F0-685E-3B2737EAEDCD}"/>
              </a:ext>
            </a:extLst>
          </p:cNvPr>
          <p:cNvSpPr txBox="1"/>
          <p:nvPr/>
        </p:nvSpPr>
        <p:spPr>
          <a:xfrm>
            <a:off x="5872382" y="1988771"/>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Sử</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dụng</a:t>
            </a:r>
            <a:r>
              <a:rPr lang="en-US" dirty="0">
                <a:solidFill>
                  <a:schemeClr val="dk1"/>
                </a:solidFill>
                <a:latin typeface="Maven Pro"/>
                <a:ea typeface="Maven Pro"/>
                <a:cs typeface="Maven Pro"/>
                <a:sym typeface="Maven Pro"/>
              </a:rPr>
              <a:t> SSH </a:t>
            </a:r>
            <a:r>
              <a:rPr lang="en-US" dirty="0" err="1">
                <a:solidFill>
                  <a:schemeClr val="dk1"/>
                </a:solidFill>
                <a:latin typeface="Maven Pro"/>
                <a:ea typeface="Maven Pro"/>
                <a:cs typeface="Maven Pro"/>
                <a:sym typeface="Maven Pro"/>
              </a:rPr>
              <a:t>để</a:t>
            </a:r>
            <a:r>
              <a:rPr lang="en-US" dirty="0">
                <a:solidFill>
                  <a:schemeClr val="dk1"/>
                </a:solidFill>
                <a:latin typeface="Maven Pro"/>
                <a:ea typeface="Maven Pro"/>
                <a:cs typeface="Maven Pro"/>
                <a:sym typeface="Maven Pro"/>
              </a:rPr>
              <a:t>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kỹ</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thuật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viên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có</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thể</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cấu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hình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từ</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xa</a:t>
            </a:r>
            <a:endParaRPr dirty="0">
              <a:solidFill>
                <a:schemeClr val="dk1"/>
              </a:solidFill>
              <a:latin typeface="Maven Pro"/>
              <a:ea typeface="Maven Pro"/>
              <a:cs typeface="Maven Pro"/>
              <a:sym typeface="Maven Pro"/>
            </a:endParaRPr>
          </a:p>
        </p:txBody>
      </p:sp>
      <p:sp>
        <p:nvSpPr>
          <p:cNvPr id="7" name="Google Shape;343;p19">
            <a:extLst>
              <a:ext uri="{FF2B5EF4-FFF2-40B4-BE49-F238E27FC236}">
                <a16:creationId xmlns:a16="http://schemas.microsoft.com/office/drawing/2014/main" id="{18DFD6D4-4423-8F01-120D-C4D749096222}"/>
              </a:ext>
            </a:extLst>
          </p:cNvPr>
          <p:cNvSpPr txBox="1"/>
          <p:nvPr/>
        </p:nvSpPr>
        <p:spPr>
          <a:xfrm>
            <a:off x="5872382" y="2786635"/>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Sử</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dụng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định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tuyến</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động</a:t>
            </a:r>
            <a:r>
              <a:rPr lang="en-US" dirty="0">
                <a:solidFill>
                  <a:schemeClr val="dk1"/>
                </a:solidFill>
                <a:latin typeface="Maven Pro"/>
                <a:ea typeface="Maven Pro"/>
                <a:cs typeface="Maven Pro"/>
                <a:sym typeface="Maven Pro"/>
              </a:rPr>
              <a:t> EIGRP </a:t>
            </a:r>
            <a:r>
              <a:rPr lang="en-US" dirty="0" err="1">
                <a:solidFill>
                  <a:schemeClr val="dk1"/>
                </a:solidFill>
                <a:latin typeface="Maven Pro"/>
                <a:ea typeface="Maven Pro"/>
                <a:cs typeface="Maven Pro"/>
                <a:sym typeface="Maven Pro"/>
              </a:rPr>
              <a:t>cho</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mô</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hình</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mạng</a:t>
            </a:r>
            <a:endParaRPr dirty="0">
              <a:solidFill>
                <a:schemeClr val="dk1"/>
              </a:solidFill>
              <a:latin typeface="Maven Pro"/>
              <a:ea typeface="Maven Pro"/>
              <a:cs typeface="Maven Pro"/>
              <a:sym typeface="Maven Pro"/>
            </a:endParaRPr>
          </a:p>
        </p:txBody>
      </p:sp>
      <p:sp>
        <p:nvSpPr>
          <p:cNvPr id="8" name="Google Shape;347;p19">
            <a:extLst>
              <a:ext uri="{FF2B5EF4-FFF2-40B4-BE49-F238E27FC236}">
                <a16:creationId xmlns:a16="http://schemas.microsoft.com/office/drawing/2014/main" id="{D0A94B64-11AF-CC55-1CDF-41ED63CF6743}"/>
              </a:ext>
            </a:extLst>
          </p:cNvPr>
          <p:cNvSpPr txBox="1"/>
          <p:nvPr/>
        </p:nvSpPr>
        <p:spPr>
          <a:xfrm>
            <a:off x="5872382" y="3584500"/>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Maven Pro"/>
                <a:ea typeface="Maven Pro"/>
                <a:cs typeface="Maven Pro"/>
                <a:sym typeface="Maven Pro"/>
              </a:rPr>
              <a:t>DHCP </a:t>
            </a:r>
            <a:r>
              <a:rPr lang="en-US" dirty="0" err="1">
                <a:solidFill>
                  <a:schemeClr val="dk1"/>
                </a:solidFill>
                <a:latin typeface="Maven Pro"/>
                <a:ea typeface="Maven Pro"/>
                <a:cs typeface="Maven Pro"/>
                <a:sym typeface="Maven Pro"/>
              </a:rPr>
              <a:t>cho</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thiết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bị</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bằng</a:t>
            </a:r>
            <a:r>
              <a:rPr lang="en-US" dirty="0">
                <a:solidFill>
                  <a:schemeClr val="dk1"/>
                </a:solidFill>
                <a:latin typeface="Maven Pro"/>
                <a:ea typeface="Maven Pro"/>
                <a:cs typeface="Maven Pro"/>
                <a:sym typeface="Maven Pro"/>
              </a:rPr>
              <a:t> Switch Layer 3</a:t>
            </a:r>
            <a:endParaRPr dirty="0">
              <a:solidFill>
                <a:schemeClr val="dk1"/>
              </a:solidFill>
              <a:latin typeface="Maven Pro"/>
              <a:ea typeface="Maven Pro"/>
              <a:cs typeface="Maven Pro"/>
              <a:sym typeface="Maven Pro"/>
            </a:endParaRPr>
          </a:p>
        </p:txBody>
      </p:sp>
      <p:cxnSp>
        <p:nvCxnSpPr>
          <p:cNvPr id="9" name="Google Shape;352;p19">
            <a:extLst>
              <a:ext uri="{FF2B5EF4-FFF2-40B4-BE49-F238E27FC236}">
                <a16:creationId xmlns:a16="http://schemas.microsoft.com/office/drawing/2014/main" id="{E2F3728D-7859-8480-D594-06E17AFDDE53}"/>
              </a:ext>
            </a:extLst>
          </p:cNvPr>
          <p:cNvCxnSpPr>
            <a:cxnSpLocks/>
          </p:cNvCxnSpPr>
          <p:nvPr/>
        </p:nvCxnSpPr>
        <p:spPr>
          <a:xfrm rot="10800000">
            <a:off x="5575082" y="1433156"/>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10" name="Google Shape;353;p19">
            <a:extLst>
              <a:ext uri="{FF2B5EF4-FFF2-40B4-BE49-F238E27FC236}">
                <a16:creationId xmlns:a16="http://schemas.microsoft.com/office/drawing/2014/main" id="{85A1CC55-B884-3D83-B677-ED746CA9291C}"/>
              </a:ext>
            </a:extLst>
          </p:cNvPr>
          <p:cNvCxnSpPr>
            <a:cxnSpLocks/>
            <a:stCxn id="6" idx="1"/>
          </p:cNvCxnSpPr>
          <p:nvPr/>
        </p:nvCxnSpPr>
        <p:spPr>
          <a:xfrm rot="10800000">
            <a:off x="5575082" y="2231021"/>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11" name="Google Shape;354;p19">
            <a:extLst>
              <a:ext uri="{FF2B5EF4-FFF2-40B4-BE49-F238E27FC236}">
                <a16:creationId xmlns:a16="http://schemas.microsoft.com/office/drawing/2014/main" id="{36CE4A8C-3209-4B42-1734-024AACA63A97}"/>
              </a:ext>
            </a:extLst>
          </p:cNvPr>
          <p:cNvCxnSpPr>
            <a:cxnSpLocks/>
            <a:stCxn id="7" idx="1"/>
          </p:cNvCxnSpPr>
          <p:nvPr/>
        </p:nvCxnSpPr>
        <p:spPr>
          <a:xfrm rot="10800000">
            <a:off x="5575082" y="3028885"/>
            <a:ext cx="297300" cy="0"/>
          </a:xfrm>
          <a:prstGeom prst="straightConnector1">
            <a:avLst/>
          </a:prstGeom>
          <a:noFill/>
          <a:ln w="19050" cap="flat" cmpd="sng">
            <a:solidFill>
              <a:schemeClr val="lt2"/>
            </a:solidFill>
            <a:prstDash val="solid"/>
            <a:round/>
            <a:headEnd type="none" w="med" len="med"/>
            <a:tailEnd type="none" w="med" len="med"/>
          </a:ln>
        </p:spPr>
      </p:cxnSp>
      <p:cxnSp>
        <p:nvCxnSpPr>
          <p:cNvPr id="12" name="Google Shape;355;p19">
            <a:extLst>
              <a:ext uri="{FF2B5EF4-FFF2-40B4-BE49-F238E27FC236}">
                <a16:creationId xmlns:a16="http://schemas.microsoft.com/office/drawing/2014/main" id="{7658DD4A-8A67-9031-7A94-89178E8C3393}"/>
              </a:ext>
            </a:extLst>
          </p:cNvPr>
          <p:cNvCxnSpPr>
            <a:cxnSpLocks/>
            <a:stCxn id="8" idx="1"/>
          </p:cNvCxnSpPr>
          <p:nvPr/>
        </p:nvCxnSpPr>
        <p:spPr>
          <a:xfrm rot="10800000">
            <a:off x="5575082" y="3826750"/>
            <a:ext cx="297300" cy="0"/>
          </a:xfrm>
          <a:prstGeom prst="straightConnector1">
            <a:avLst/>
          </a:prstGeom>
          <a:noFill/>
          <a:ln w="19050" cap="flat" cmpd="sng">
            <a:solidFill>
              <a:schemeClr val="lt2"/>
            </a:solidFill>
            <a:prstDash val="solid"/>
            <a:round/>
            <a:headEnd type="none" w="med" len="med"/>
            <a:tailEnd type="none" w="med" len="med"/>
          </a:ln>
        </p:spPr>
      </p:cxnSp>
      <p:sp>
        <p:nvSpPr>
          <p:cNvPr id="13" name="Google Shape;335;p19">
            <a:extLst>
              <a:ext uri="{FF2B5EF4-FFF2-40B4-BE49-F238E27FC236}">
                <a16:creationId xmlns:a16="http://schemas.microsoft.com/office/drawing/2014/main" id="{274A1C9B-8535-4876-57B8-7D4C59654D5A}"/>
              </a:ext>
            </a:extLst>
          </p:cNvPr>
          <p:cNvSpPr txBox="1"/>
          <p:nvPr/>
        </p:nvSpPr>
        <p:spPr>
          <a:xfrm>
            <a:off x="5872382" y="1197693"/>
            <a:ext cx="20787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Sử</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dụng</a:t>
            </a:r>
            <a:r>
              <a:rPr lang="en-US" dirty="0">
                <a:solidFill>
                  <a:schemeClr val="dk1"/>
                </a:solidFill>
                <a:latin typeface="Maven Pro"/>
                <a:ea typeface="Maven Pro"/>
                <a:cs typeface="Maven Pro"/>
                <a:sym typeface="Maven Pro"/>
              </a:rPr>
              <a:t> STP </a:t>
            </a:r>
            <a:r>
              <a:rPr lang="en-US" dirty="0" err="1">
                <a:solidFill>
                  <a:schemeClr val="dk1"/>
                </a:solidFill>
                <a:latin typeface="Maven Pro"/>
                <a:ea typeface="Maven Pro"/>
                <a:cs typeface="Maven Pro"/>
                <a:sym typeface="Maven Pro"/>
              </a:rPr>
              <a:t>để</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chống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lặp</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và</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dự</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phòng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các</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đường</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dây</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để</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đảm</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bảo</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kết</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nối</a:t>
            </a:r>
            <a:endParaRPr dirty="0">
              <a:solidFill>
                <a:schemeClr val="dk1"/>
              </a:solidFill>
              <a:latin typeface="Maven Pro"/>
              <a:ea typeface="Maven Pro"/>
              <a:cs typeface="Maven Pro"/>
              <a:sym typeface="Maven Pro"/>
            </a:endParaRPr>
          </a:p>
        </p:txBody>
      </p:sp>
      <p:sp>
        <p:nvSpPr>
          <p:cNvPr id="14" name="Google Shape;347;p19">
            <a:extLst>
              <a:ext uri="{FF2B5EF4-FFF2-40B4-BE49-F238E27FC236}">
                <a16:creationId xmlns:a16="http://schemas.microsoft.com/office/drawing/2014/main" id="{A12921D7-C5E5-5048-FC9F-AAFF7FC56441}"/>
              </a:ext>
            </a:extLst>
          </p:cNvPr>
          <p:cNvSpPr txBox="1"/>
          <p:nvPr/>
        </p:nvSpPr>
        <p:spPr>
          <a:xfrm>
            <a:off x="1114987" y="3513875"/>
            <a:ext cx="2846992"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dk1"/>
                </a:solidFill>
                <a:latin typeface="Maven Pro"/>
                <a:ea typeface="Maven Pro"/>
                <a:cs typeface="Maven Pro"/>
                <a:sym typeface="Maven Pro"/>
              </a:rPr>
              <a:t>Khu</a:t>
            </a:r>
            <a:r>
              <a:rPr lang="en-US" dirty="0">
                <a:solidFill>
                  <a:schemeClr val="dk1"/>
                </a:solidFill>
                <a:latin typeface="Maven Pro"/>
                <a:ea typeface="Maven Pro"/>
                <a:cs typeface="Maven Pro"/>
                <a:sym typeface="Maven Pro"/>
              </a:rPr>
              <a:t> </a:t>
            </a:r>
            <a:r>
              <a:rPr lang="en-US" dirty="0" err="1">
                <a:solidFill>
                  <a:schemeClr val="dk1"/>
                </a:solidFill>
                <a:latin typeface="Maven Pro"/>
                <a:ea typeface="Maven Pro"/>
                <a:cs typeface="Maven Pro"/>
                <a:sym typeface="Maven Pro"/>
              </a:rPr>
              <a:t>vực</a:t>
            </a:r>
            <a:r>
              <a:rPr lang="en-US" dirty="0">
                <a:solidFill>
                  <a:schemeClr val="dk1"/>
                </a:solidFill>
                <a:latin typeface="Maven Pro"/>
                <a:ea typeface="Maven Pro"/>
                <a:cs typeface="Maven Pro"/>
                <a:sym typeface="Maven Pro"/>
              </a:rPr>
              <a:t> DMZ </a:t>
            </a:r>
            <a:r>
              <a:rPr lang="en-US" dirty="0" err="1">
                <a:solidFill>
                  <a:schemeClr val="dk1"/>
                </a:solidFill>
                <a:latin typeface="Maven Pro"/>
                <a:ea typeface="Maven Pro"/>
                <a:cs typeface="Maven Pro"/>
                <a:sym typeface="Maven Pro"/>
              </a:rPr>
              <a:t>gồm</a:t>
            </a:r>
            <a:r>
              <a:rPr lang="en-US" dirty="0">
                <a:solidFill>
                  <a:schemeClr val="dk1"/>
                </a:solidFill>
                <a:latin typeface="Maven Pro"/>
                <a:ea typeface="Maven Pro"/>
                <a:cs typeface="Maven Pro"/>
                <a:sym typeface="Maven Pro"/>
              </a:rPr>
              <a:t>: Mail Server, FTP Server, Web Server, </a:t>
            </a:r>
            <a:br>
              <a:rPr lang="en-US" dirty="0">
                <a:solidFill>
                  <a:schemeClr val="dk1"/>
                </a:solidFill>
                <a:latin typeface="Maven Pro"/>
                <a:ea typeface="Maven Pro"/>
                <a:cs typeface="Maven Pro"/>
                <a:sym typeface="Maven Pro"/>
              </a:rPr>
            </a:br>
            <a:r>
              <a:rPr lang="en-US" dirty="0" err="1">
                <a:solidFill>
                  <a:schemeClr val="dk1"/>
                </a:solidFill>
                <a:latin typeface="Maven Pro"/>
                <a:ea typeface="Maven Pro"/>
                <a:cs typeface="Maven Pro"/>
                <a:sym typeface="Maven Pro"/>
              </a:rPr>
              <a:t>Dns</a:t>
            </a:r>
            <a:r>
              <a:rPr lang="en-US" dirty="0">
                <a:solidFill>
                  <a:schemeClr val="dk1"/>
                </a:solidFill>
                <a:latin typeface="Maven Pro"/>
                <a:ea typeface="Maven Pro"/>
                <a:cs typeface="Maven Pro"/>
                <a:sym typeface="Maven Pro"/>
              </a:rPr>
              <a:t> Server</a:t>
            </a:r>
            <a:endParaRPr dirty="0">
              <a:solidFill>
                <a:schemeClr val="dk1"/>
              </a:solidFill>
              <a:latin typeface="Maven Pro"/>
              <a:ea typeface="Maven Pro"/>
              <a:cs typeface="Maven Pro"/>
              <a:sym typeface="Maven Pro"/>
            </a:endParaRPr>
          </a:p>
        </p:txBody>
      </p:sp>
      <p:cxnSp>
        <p:nvCxnSpPr>
          <p:cNvPr id="15" name="Google Shape;355;p19">
            <a:extLst>
              <a:ext uri="{FF2B5EF4-FFF2-40B4-BE49-F238E27FC236}">
                <a16:creationId xmlns:a16="http://schemas.microsoft.com/office/drawing/2014/main" id="{1F79F8D6-BB44-46ED-6812-498029071211}"/>
              </a:ext>
            </a:extLst>
          </p:cNvPr>
          <p:cNvCxnSpPr>
            <a:cxnSpLocks/>
            <a:stCxn id="14" idx="1"/>
          </p:cNvCxnSpPr>
          <p:nvPr/>
        </p:nvCxnSpPr>
        <p:spPr>
          <a:xfrm flipH="1">
            <a:off x="817687" y="3756125"/>
            <a:ext cx="297300" cy="0"/>
          </a:xfrm>
          <a:prstGeom prst="straightConnector1">
            <a:avLst/>
          </a:prstGeom>
          <a:noFill/>
          <a:ln w="19050" cap="flat" cmpd="sng">
            <a:solidFill>
              <a:schemeClr val="lt2"/>
            </a:solidFill>
            <a:prstDash val="solid"/>
            <a:round/>
            <a:headEnd type="none" w="med" len="med"/>
            <a:tailEnd type="none" w="med" len="med"/>
          </a:ln>
        </p:spPr>
      </p:cxnSp>
      <p:pic>
        <p:nvPicPr>
          <p:cNvPr id="17" name="Picture 16">
            <a:extLst>
              <a:ext uri="{FF2B5EF4-FFF2-40B4-BE49-F238E27FC236}">
                <a16:creationId xmlns:a16="http://schemas.microsoft.com/office/drawing/2014/main" id="{456F7DE2-CAC7-58CD-78A4-88AA2FF5EBF5}"/>
              </a:ext>
            </a:extLst>
          </p:cNvPr>
          <p:cNvPicPr>
            <a:picLocks noChangeAspect="1"/>
          </p:cNvPicPr>
          <p:nvPr/>
        </p:nvPicPr>
        <p:blipFill>
          <a:blip r:embed="rId3"/>
          <a:stretch>
            <a:fillRect/>
          </a:stretch>
        </p:blipFill>
        <p:spPr>
          <a:xfrm>
            <a:off x="49660" y="41973"/>
            <a:ext cx="793456" cy="4377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 name="Google Shape;252;p17">
            <a:extLst>
              <a:ext uri="{FF2B5EF4-FFF2-40B4-BE49-F238E27FC236}">
                <a16:creationId xmlns:a16="http://schemas.microsoft.com/office/drawing/2014/main" id="{66A0AE64-8071-028D-AD03-194630D1F045}"/>
              </a:ext>
            </a:extLst>
          </p:cNvPr>
          <p:cNvSpPr txBox="1">
            <a:spLocks noGrp="1"/>
          </p:cNvSpPr>
          <p:nvPr>
            <p:ph type="title"/>
          </p:nvPr>
        </p:nvSpPr>
        <p:spPr>
          <a:xfrm>
            <a:off x="608317" y="4895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Black" panose="020B0A02040204020203" pitchFamily="34" charset="0"/>
                <a:ea typeface="Segoe UI Black" panose="020B0A02040204020203" pitchFamily="34" charset="0"/>
              </a:rPr>
              <a:t>TỔNG QUAN</a:t>
            </a:r>
            <a:endParaRPr dirty="0">
              <a:latin typeface="Segoe UI Black" panose="020B0A02040204020203" pitchFamily="34" charset="0"/>
              <a:ea typeface="Segoe UI Black" panose="020B0A02040204020203" pitchFamily="34" charset="0"/>
            </a:endParaRPr>
          </a:p>
        </p:txBody>
      </p:sp>
      <p:pic>
        <p:nvPicPr>
          <p:cNvPr id="5" name="Picture 4">
            <a:extLst>
              <a:ext uri="{FF2B5EF4-FFF2-40B4-BE49-F238E27FC236}">
                <a16:creationId xmlns:a16="http://schemas.microsoft.com/office/drawing/2014/main" id="{C9909C0C-07AE-558C-8F7B-5F3C66465034}"/>
              </a:ext>
            </a:extLst>
          </p:cNvPr>
          <p:cNvPicPr>
            <a:picLocks noChangeAspect="1"/>
          </p:cNvPicPr>
          <p:nvPr/>
        </p:nvPicPr>
        <p:blipFill>
          <a:blip r:embed="rId3"/>
          <a:stretch>
            <a:fillRect/>
          </a:stretch>
        </p:blipFill>
        <p:spPr>
          <a:xfrm>
            <a:off x="1949432" y="1062222"/>
            <a:ext cx="5342857" cy="3228571"/>
          </a:xfrm>
          <a:prstGeom prst="rect">
            <a:avLst/>
          </a:prstGeom>
        </p:spPr>
      </p:pic>
      <p:sp>
        <p:nvSpPr>
          <p:cNvPr id="6" name="TextBox 5">
            <a:extLst>
              <a:ext uri="{FF2B5EF4-FFF2-40B4-BE49-F238E27FC236}">
                <a16:creationId xmlns:a16="http://schemas.microsoft.com/office/drawing/2014/main" id="{2DAF56CE-CE0F-6696-E251-D64748F32CCB}"/>
              </a:ext>
            </a:extLst>
          </p:cNvPr>
          <p:cNvSpPr txBox="1"/>
          <p:nvPr/>
        </p:nvSpPr>
        <p:spPr>
          <a:xfrm>
            <a:off x="7412922" y="1605435"/>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B CSP</a:t>
            </a:r>
          </a:p>
        </p:txBody>
      </p:sp>
      <p:sp>
        <p:nvSpPr>
          <p:cNvPr id="11" name="TextBox 10">
            <a:extLst>
              <a:ext uri="{FF2B5EF4-FFF2-40B4-BE49-F238E27FC236}">
                <a16:creationId xmlns:a16="http://schemas.microsoft.com/office/drawing/2014/main" id="{237750DD-4D9C-86CA-B479-9BE8EC2500B3}"/>
              </a:ext>
            </a:extLst>
          </p:cNvPr>
          <p:cNvSpPr txBox="1"/>
          <p:nvPr/>
        </p:nvSpPr>
        <p:spPr>
          <a:xfrm>
            <a:off x="623203" y="1179632"/>
            <a:ext cx="1326229" cy="1015663"/>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A CSC:</a:t>
            </a:r>
          </a:p>
          <a:p>
            <a:r>
              <a:rPr lang="en-US" sz="1200" dirty="0" err="1">
                <a:solidFill>
                  <a:schemeClr val="tx1"/>
                </a:solidFill>
                <a:latin typeface="Times New Roman" panose="02020603050405020304" pitchFamily="18" charset="0"/>
                <a:cs typeface="Times New Roman" panose="02020603050405020304" pitchFamily="18" charset="0"/>
              </a:rPr>
              <a:t>Hội</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trường</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PH1</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PH2</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P-KTV</a:t>
            </a:r>
          </a:p>
        </p:txBody>
      </p:sp>
      <p:sp>
        <p:nvSpPr>
          <p:cNvPr id="12" name="TextBox 11">
            <a:extLst>
              <a:ext uri="{FF2B5EF4-FFF2-40B4-BE49-F238E27FC236}">
                <a16:creationId xmlns:a16="http://schemas.microsoft.com/office/drawing/2014/main" id="{60800AD9-E0A0-9A71-6F68-F41EF41FA7E1}"/>
              </a:ext>
            </a:extLst>
          </p:cNvPr>
          <p:cNvSpPr txBox="1"/>
          <p:nvPr/>
        </p:nvSpPr>
        <p:spPr>
          <a:xfrm>
            <a:off x="475173" y="2312705"/>
            <a:ext cx="1607404" cy="120032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B CSC:</a:t>
            </a:r>
          </a:p>
          <a:p>
            <a:r>
              <a:rPr lang="en-US" sz="1200" dirty="0">
                <a:solidFill>
                  <a:schemeClr val="tx1"/>
                </a:solidFill>
                <a:latin typeface="Times New Roman" panose="02020603050405020304" pitchFamily="18" charset="0"/>
                <a:cs typeface="Times New Roman" panose="02020603050405020304" pitchFamily="18" charset="0"/>
              </a:rPr>
              <a:t>VP-Khoa</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a:t>
            </a:r>
            <a:r>
              <a:rPr lang="en-US" sz="1200" dirty="0" err="1">
                <a:solidFill>
                  <a:schemeClr val="tx1"/>
                </a:solidFill>
                <a:latin typeface="Times New Roman" panose="02020603050405020304" pitchFamily="18" charset="0"/>
                <a:cs typeface="Times New Roman" panose="02020603050405020304" pitchFamily="18" charset="0"/>
              </a:rPr>
              <a:t>Kế</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Toán</a:t>
            </a:r>
            <a:r>
              <a:rPr lang="en-US" sz="1200" dirty="0">
                <a:solidFill>
                  <a:schemeClr val="tx1"/>
                </a:solidFill>
                <a:latin typeface="Times New Roman" panose="02020603050405020304" pitchFamily="18" charset="0"/>
                <a:cs typeface="Times New Roman" panose="02020603050405020304" pitchFamily="18" charset="0"/>
              </a:rPr>
              <a:t> &amp; </a:t>
            </a:r>
            <a:r>
              <a:rPr lang="en-US" sz="1200" dirty="0" err="1">
                <a:solidFill>
                  <a:schemeClr val="tx1"/>
                </a:solidFill>
                <a:latin typeface="Times New Roman" panose="02020603050405020304" pitchFamily="18" charset="0"/>
                <a:cs typeface="Times New Roman" panose="02020603050405020304" pitchFamily="18" charset="0"/>
              </a:rPr>
              <a:t>máy</a:t>
            </a:r>
            <a:r>
              <a:rPr lang="en-US" sz="1200" dirty="0">
                <a:solidFill>
                  <a:schemeClr val="tx1"/>
                </a:solidFill>
                <a:latin typeface="Times New Roman" panose="02020603050405020304" pitchFamily="18" charset="0"/>
                <a:cs typeface="Times New Roman" panose="02020603050405020304" pitchFamily="18" charset="0"/>
              </a:rPr>
              <a:t> in</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HD-BGH</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P-THI</a:t>
            </a:r>
          </a:p>
          <a:p>
            <a:r>
              <a:rPr lang="en-US" sz="1200" dirty="0">
                <a:solidFill>
                  <a:schemeClr val="tx1"/>
                </a:solidFill>
                <a:latin typeface="Times New Roman" panose="02020603050405020304" pitchFamily="18" charset="0"/>
                <a:cs typeface="Times New Roman" panose="02020603050405020304" pitchFamily="18" charset="0"/>
              </a:rPr>
              <a:t>P-THI2</a:t>
            </a:r>
          </a:p>
        </p:txBody>
      </p:sp>
      <p:sp>
        <p:nvSpPr>
          <p:cNvPr id="13" name="TextBox 12">
            <a:extLst>
              <a:ext uri="{FF2B5EF4-FFF2-40B4-BE49-F238E27FC236}">
                <a16:creationId xmlns:a16="http://schemas.microsoft.com/office/drawing/2014/main" id="{022862B6-895E-2762-C8E6-AB1C6D96ABB7}"/>
              </a:ext>
            </a:extLst>
          </p:cNvPr>
          <p:cNvSpPr txBox="1"/>
          <p:nvPr/>
        </p:nvSpPr>
        <p:spPr>
          <a:xfrm>
            <a:off x="7321135" y="3122567"/>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A CSP</a:t>
            </a:r>
          </a:p>
        </p:txBody>
      </p:sp>
      <p:sp>
        <p:nvSpPr>
          <p:cNvPr id="14" name="TextBox 13">
            <a:extLst>
              <a:ext uri="{FF2B5EF4-FFF2-40B4-BE49-F238E27FC236}">
                <a16:creationId xmlns:a16="http://schemas.microsoft.com/office/drawing/2014/main" id="{0CF26C29-E7FB-1765-1D68-817E5E5BB970}"/>
              </a:ext>
            </a:extLst>
          </p:cNvPr>
          <p:cNvSpPr txBox="1"/>
          <p:nvPr/>
        </p:nvSpPr>
        <p:spPr>
          <a:xfrm>
            <a:off x="831682" y="3825368"/>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Khu</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vực</a:t>
            </a:r>
            <a:r>
              <a:rPr lang="en-US" sz="1200" dirty="0">
                <a:solidFill>
                  <a:schemeClr val="tx1"/>
                </a:solidFill>
                <a:latin typeface="Times New Roman" panose="02020603050405020304" pitchFamily="18" charset="0"/>
                <a:cs typeface="Times New Roman" panose="02020603050405020304" pitchFamily="18" charset="0"/>
              </a:rPr>
              <a:t> DMZ</a:t>
            </a:r>
          </a:p>
        </p:txBody>
      </p:sp>
      <p:pic>
        <p:nvPicPr>
          <p:cNvPr id="16" name="Picture 15">
            <a:extLst>
              <a:ext uri="{FF2B5EF4-FFF2-40B4-BE49-F238E27FC236}">
                <a16:creationId xmlns:a16="http://schemas.microsoft.com/office/drawing/2014/main" id="{3976B112-B1AF-72A9-EE19-CFA8CDDCD861}"/>
              </a:ext>
            </a:extLst>
          </p:cNvPr>
          <p:cNvPicPr>
            <a:picLocks noChangeAspect="1"/>
          </p:cNvPicPr>
          <p:nvPr/>
        </p:nvPicPr>
        <p:blipFill>
          <a:blip r:embed="rId4"/>
          <a:stretch>
            <a:fillRect/>
          </a:stretch>
        </p:blipFill>
        <p:spPr>
          <a:xfrm>
            <a:off x="49660" y="48953"/>
            <a:ext cx="793456" cy="4377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 name="Google Shape;252;p17">
            <a:extLst>
              <a:ext uri="{FF2B5EF4-FFF2-40B4-BE49-F238E27FC236}">
                <a16:creationId xmlns:a16="http://schemas.microsoft.com/office/drawing/2014/main" id="{66A0AE64-8071-028D-AD03-194630D1F045}"/>
              </a:ext>
            </a:extLst>
          </p:cNvPr>
          <p:cNvSpPr txBox="1">
            <a:spLocks noGrp="1"/>
          </p:cNvSpPr>
          <p:nvPr>
            <p:ph type="title"/>
          </p:nvPr>
        </p:nvSpPr>
        <p:spPr>
          <a:xfrm>
            <a:off x="608317" y="4895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Segoe UI Black" panose="020B0A02040204020203" pitchFamily="34" charset="0"/>
                <a:ea typeface="Segoe UI Black" panose="020B0A02040204020203" pitchFamily="34" charset="0"/>
              </a:rPr>
              <a:t>TỔNG QUAN</a:t>
            </a:r>
            <a:endParaRPr dirty="0">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2DAF56CE-CE0F-6696-E251-D64748F32CCB}"/>
              </a:ext>
            </a:extLst>
          </p:cNvPr>
          <p:cNvSpPr txBox="1"/>
          <p:nvPr/>
        </p:nvSpPr>
        <p:spPr>
          <a:xfrm>
            <a:off x="7412922" y="1605435"/>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B CSP</a:t>
            </a:r>
          </a:p>
        </p:txBody>
      </p:sp>
      <p:sp>
        <p:nvSpPr>
          <p:cNvPr id="11" name="TextBox 10">
            <a:extLst>
              <a:ext uri="{FF2B5EF4-FFF2-40B4-BE49-F238E27FC236}">
                <a16:creationId xmlns:a16="http://schemas.microsoft.com/office/drawing/2014/main" id="{237750DD-4D9C-86CA-B479-9BE8EC2500B3}"/>
              </a:ext>
            </a:extLst>
          </p:cNvPr>
          <p:cNvSpPr txBox="1"/>
          <p:nvPr/>
        </p:nvSpPr>
        <p:spPr>
          <a:xfrm>
            <a:off x="623203" y="1179632"/>
            <a:ext cx="1326229" cy="1015663"/>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A CSC:</a:t>
            </a:r>
          </a:p>
          <a:p>
            <a:r>
              <a:rPr lang="en-US" sz="1200" dirty="0" err="1">
                <a:solidFill>
                  <a:schemeClr val="tx1"/>
                </a:solidFill>
                <a:latin typeface="Times New Roman" panose="02020603050405020304" pitchFamily="18" charset="0"/>
                <a:cs typeface="Times New Roman" panose="02020603050405020304" pitchFamily="18" charset="0"/>
              </a:rPr>
              <a:t>Hội</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trường</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PH1</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PH2</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P-KTV</a:t>
            </a:r>
          </a:p>
        </p:txBody>
      </p:sp>
      <p:sp>
        <p:nvSpPr>
          <p:cNvPr id="12" name="TextBox 11">
            <a:extLst>
              <a:ext uri="{FF2B5EF4-FFF2-40B4-BE49-F238E27FC236}">
                <a16:creationId xmlns:a16="http://schemas.microsoft.com/office/drawing/2014/main" id="{60800AD9-E0A0-9A71-6F68-F41EF41FA7E1}"/>
              </a:ext>
            </a:extLst>
          </p:cNvPr>
          <p:cNvSpPr txBox="1"/>
          <p:nvPr/>
        </p:nvSpPr>
        <p:spPr>
          <a:xfrm>
            <a:off x="425790" y="2195295"/>
            <a:ext cx="1607404" cy="120032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B CSC:</a:t>
            </a:r>
          </a:p>
          <a:p>
            <a:r>
              <a:rPr lang="en-US" sz="1200" dirty="0">
                <a:solidFill>
                  <a:schemeClr val="tx1"/>
                </a:solidFill>
                <a:latin typeface="Times New Roman" panose="02020603050405020304" pitchFamily="18" charset="0"/>
                <a:cs typeface="Times New Roman" panose="02020603050405020304" pitchFamily="18" charset="0"/>
              </a:rPr>
              <a:t>VP-Khoa</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a:t>
            </a:r>
            <a:r>
              <a:rPr lang="en-US" sz="1200" dirty="0" err="1">
                <a:solidFill>
                  <a:schemeClr val="tx1"/>
                </a:solidFill>
                <a:latin typeface="Times New Roman" panose="02020603050405020304" pitchFamily="18" charset="0"/>
                <a:cs typeface="Times New Roman" panose="02020603050405020304" pitchFamily="18" charset="0"/>
              </a:rPr>
              <a:t>Kế</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Toán</a:t>
            </a:r>
            <a:r>
              <a:rPr lang="en-US" sz="1200" dirty="0">
                <a:solidFill>
                  <a:schemeClr val="tx1"/>
                </a:solidFill>
                <a:latin typeface="Times New Roman" panose="02020603050405020304" pitchFamily="18" charset="0"/>
                <a:cs typeface="Times New Roman" panose="02020603050405020304" pitchFamily="18" charset="0"/>
              </a:rPr>
              <a:t> &amp; </a:t>
            </a:r>
            <a:r>
              <a:rPr lang="en-US" sz="1200" dirty="0" err="1">
                <a:solidFill>
                  <a:schemeClr val="tx1"/>
                </a:solidFill>
                <a:latin typeface="Times New Roman" panose="02020603050405020304" pitchFamily="18" charset="0"/>
                <a:cs typeface="Times New Roman" panose="02020603050405020304" pitchFamily="18" charset="0"/>
              </a:rPr>
              <a:t>máy</a:t>
            </a:r>
            <a:r>
              <a:rPr lang="en-US" sz="1200" dirty="0">
                <a:solidFill>
                  <a:schemeClr val="tx1"/>
                </a:solidFill>
                <a:latin typeface="Times New Roman" panose="02020603050405020304" pitchFamily="18" charset="0"/>
                <a:cs typeface="Times New Roman" panose="02020603050405020304" pitchFamily="18" charset="0"/>
              </a:rPr>
              <a:t> in</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HD-BGH</a:t>
            </a:r>
            <a:br>
              <a:rPr lang="en-US" sz="1200" dirty="0">
                <a:solidFill>
                  <a:schemeClr val="tx1"/>
                </a:solidFill>
                <a:latin typeface="Times New Roman" panose="02020603050405020304" pitchFamily="18" charset="0"/>
                <a:cs typeface="Times New Roman" panose="02020603050405020304" pitchFamily="18" charset="0"/>
              </a:rPr>
            </a:br>
            <a:r>
              <a:rPr lang="en-US" sz="1200" dirty="0">
                <a:solidFill>
                  <a:schemeClr val="tx1"/>
                </a:solidFill>
                <a:latin typeface="Times New Roman" panose="02020603050405020304" pitchFamily="18" charset="0"/>
                <a:cs typeface="Times New Roman" panose="02020603050405020304" pitchFamily="18" charset="0"/>
              </a:rPr>
              <a:t>P-THI</a:t>
            </a:r>
          </a:p>
          <a:p>
            <a:r>
              <a:rPr lang="en-US" sz="1200" dirty="0">
                <a:solidFill>
                  <a:schemeClr val="tx1"/>
                </a:solidFill>
                <a:latin typeface="Times New Roman" panose="02020603050405020304" pitchFamily="18" charset="0"/>
                <a:cs typeface="Times New Roman" panose="02020603050405020304" pitchFamily="18" charset="0"/>
              </a:rPr>
              <a:t>P-THI2</a:t>
            </a:r>
          </a:p>
        </p:txBody>
      </p:sp>
      <p:sp>
        <p:nvSpPr>
          <p:cNvPr id="13" name="TextBox 12">
            <a:extLst>
              <a:ext uri="{FF2B5EF4-FFF2-40B4-BE49-F238E27FC236}">
                <a16:creationId xmlns:a16="http://schemas.microsoft.com/office/drawing/2014/main" id="{022862B6-895E-2762-C8E6-AB1C6D96ABB7}"/>
              </a:ext>
            </a:extLst>
          </p:cNvPr>
          <p:cNvSpPr txBox="1"/>
          <p:nvPr/>
        </p:nvSpPr>
        <p:spPr>
          <a:xfrm>
            <a:off x="7321135" y="3122567"/>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Tòa</a:t>
            </a:r>
            <a:r>
              <a:rPr lang="en-US" sz="1200" dirty="0">
                <a:solidFill>
                  <a:schemeClr val="tx1"/>
                </a:solidFill>
                <a:latin typeface="Times New Roman" panose="02020603050405020304" pitchFamily="18" charset="0"/>
                <a:cs typeface="Times New Roman" panose="02020603050405020304" pitchFamily="18" charset="0"/>
              </a:rPr>
              <a:t> A CSP</a:t>
            </a:r>
          </a:p>
        </p:txBody>
      </p:sp>
      <p:sp>
        <p:nvSpPr>
          <p:cNvPr id="14" name="TextBox 13">
            <a:extLst>
              <a:ext uri="{FF2B5EF4-FFF2-40B4-BE49-F238E27FC236}">
                <a16:creationId xmlns:a16="http://schemas.microsoft.com/office/drawing/2014/main" id="{0CF26C29-E7FB-1765-1D68-817E5E5BB970}"/>
              </a:ext>
            </a:extLst>
          </p:cNvPr>
          <p:cNvSpPr txBox="1"/>
          <p:nvPr/>
        </p:nvSpPr>
        <p:spPr>
          <a:xfrm>
            <a:off x="831682" y="3825368"/>
            <a:ext cx="1326229" cy="276999"/>
          </a:xfrm>
          <a:prstGeom prst="rect">
            <a:avLst/>
          </a:prstGeom>
          <a:noFill/>
        </p:spPr>
        <p:txBody>
          <a:bodyPr wrap="square" rtlCol="0">
            <a:spAutoFit/>
          </a:bodyPr>
          <a:lstStyle/>
          <a:p>
            <a:r>
              <a:rPr lang="en-US" sz="1200" dirty="0" err="1">
                <a:solidFill>
                  <a:schemeClr val="tx1"/>
                </a:solidFill>
                <a:latin typeface="Times New Roman" panose="02020603050405020304" pitchFamily="18" charset="0"/>
                <a:cs typeface="Times New Roman" panose="02020603050405020304" pitchFamily="18" charset="0"/>
              </a:rPr>
              <a:t>Khu</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vực</a:t>
            </a:r>
            <a:r>
              <a:rPr lang="en-US" sz="1200" dirty="0">
                <a:solidFill>
                  <a:schemeClr val="tx1"/>
                </a:solidFill>
                <a:latin typeface="Times New Roman" panose="02020603050405020304" pitchFamily="18" charset="0"/>
                <a:cs typeface="Times New Roman" panose="02020603050405020304" pitchFamily="18" charset="0"/>
              </a:rPr>
              <a:t> DMZ</a:t>
            </a:r>
          </a:p>
        </p:txBody>
      </p:sp>
      <p:pic>
        <p:nvPicPr>
          <p:cNvPr id="2" name="Picture 1">
            <a:extLst>
              <a:ext uri="{FF2B5EF4-FFF2-40B4-BE49-F238E27FC236}">
                <a16:creationId xmlns:a16="http://schemas.microsoft.com/office/drawing/2014/main" id="{F2870169-9536-E94D-9E13-93D2C544D3A4}"/>
              </a:ext>
            </a:extLst>
          </p:cNvPr>
          <p:cNvPicPr>
            <a:picLocks noChangeAspect="1"/>
          </p:cNvPicPr>
          <p:nvPr/>
        </p:nvPicPr>
        <p:blipFill>
          <a:blip r:embed="rId3"/>
          <a:stretch>
            <a:fillRect/>
          </a:stretch>
        </p:blipFill>
        <p:spPr>
          <a:xfrm>
            <a:off x="49660" y="41973"/>
            <a:ext cx="793456" cy="437723"/>
          </a:xfrm>
          <a:prstGeom prst="rect">
            <a:avLst/>
          </a:prstGeom>
        </p:spPr>
      </p:pic>
      <p:pic>
        <p:nvPicPr>
          <p:cNvPr id="7" name="Picture 6">
            <a:extLst>
              <a:ext uri="{FF2B5EF4-FFF2-40B4-BE49-F238E27FC236}">
                <a16:creationId xmlns:a16="http://schemas.microsoft.com/office/drawing/2014/main" id="{D0F8C91E-9C3E-A382-FE14-893F360291C5}"/>
              </a:ext>
            </a:extLst>
          </p:cNvPr>
          <p:cNvPicPr>
            <a:picLocks noChangeAspect="1"/>
          </p:cNvPicPr>
          <p:nvPr/>
        </p:nvPicPr>
        <p:blipFill>
          <a:blip r:embed="rId4"/>
          <a:stretch>
            <a:fillRect/>
          </a:stretch>
        </p:blipFill>
        <p:spPr>
          <a:xfrm>
            <a:off x="1949432" y="1318132"/>
            <a:ext cx="5156666" cy="2974365"/>
          </a:xfrm>
          <a:prstGeom prst="rect">
            <a:avLst/>
          </a:prstGeom>
        </p:spPr>
      </p:pic>
    </p:spTree>
    <p:extLst>
      <p:ext uri="{BB962C8B-B14F-4D97-AF65-F5344CB8AC3E}">
        <p14:creationId xmlns:p14="http://schemas.microsoft.com/office/powerpoint/2010/main" val="2522772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1"/>
          <p:cNvSpPr txBox="1">
            <a:spLocks noGrp="1"/>
          </p:cNvSpPr>
          <p:nvPr>
            <p:ph type="title"/>
          </p:nvPr>
        </p:nvSpPr>
        <p:spPr>
          <a:xfrm>
            <a:off x="720000" y="404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lí</a:t>
            </a:r>
            <a:r>
              <a:rPr lang="en-US" dirty="0"/>
              <a:t> </a:t>
            </a:r>
            <a:r>
              <a:rPr lang="en-US" dirty="0" err="1"/>
              <a:t>thuyết</a:t>
            </a:r>
            <a:endParaRPr dirty="0"/>
          </a:p>
        </p:txBody>
      </p:sp>
      <p:grpSp>
        <p:nvGrpSpPr>
          <p:cNvPr id="392" name="Google Shape;392;p21"/>
          <p:cNvGrpSpPr/>
          <p:nvPr/>
        </p:nvGrpSpPr>
        <p:grpSpPr>
          <a:xfrm>
            <a:off x="1147589" y="977527"/>
            <a:ext cx="7437998" cy="1355227"/>
            <a:chOff x="5595692" y="1893598"/>
            <a:chExt cx="7437998" cy="1355227"/>
          </a:xfrm>
        </p:grpSpPr>
        <p:sp>
          <p:nvSpPr>
            <p:cNvPr id="393" name="Google Shape;393;p21"/>
            <p:cNvSpPr txBox="1"/>
            <p:nvPr/>
          </p:nvSpPr>
          <p:spPr>
            <a:xfrm>
              <a:off x="5595692" y="2462525"/>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01</a:t>
              </a:r>
              <a:endParaRPr sz="3600" dirty="0">
                <a:solidFill>
                  <a:schemeClr val="lt1"/>
                </a:solidFill>
                <a:latin typeface="Share Tech"/>
                <a:ea typeface="Share Tech"/>
                <a:cs typeface="Share Tech"/>
                <a:sym typeface="Share Tech"/>
              </a:endParaRPr>
            </a:p>
          </p:txBody>
        </p:sp>
        <p:grpSp>
          <p:nvGrpSpPr>
            <p:cNvPr id="394" name="Google Shape;394;p21"/>
            <p:cNvGrpSpPr/>
            <p:nvPr/>
          </p:nvGrpSpPr>
          <p:grpSpPr>
            <a:xfrm>
              <a:off x="6364292" y="1893598"/>
              <a:ext cx="6669398" cy="768362"/>
              <a:chOff x="687080" y="2422035"/>
              <a:chExt cx="6669398" cy="768362"/>
            </a:xfrm>
          </p:grpSpPr>
          <p:sp>
            <p:nvSpPr>
              <p:cNvPr id="395" name="Google Shape;395;p21"/>
              <p:cNvSpPr txBox="1"/>
              <p:nvPr/>
            </p:nvSpPr>
            <p:spPr>
              <a:xfrm>
                <a:off x="687080" y="2422035"/>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DHCP</a:t>
                </a:r>
                <a:endParaRPr sz="2400" dirty="0">
                  <a:solidFill>
                    <a:schemeClr val="dk1"/>
                  </a:solidFill>
                  <a:latin typeface="Share Tech"/>
                  <a:ea typeface="Share Tech"/>
                  <a:cs typeface="Share Tech"/>
                  <a:sym typeface="Share Tech"/>
                </a:endParaRPr>
              </a:p>
            </p:txBody>
          </p:sp>
          <p:sp>
            <p:nvSpPr>
              <p:cNvPr id="396" name="Google Shape;396;p21"/>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tx1"/>
                    </a:solidFill>
                    <a:latin typeface="+mj-lt"/>
                  </a:rPr>
                  <a:t>DHCP (Dynamic Host Configuration Protocol) là một giao thức mạng được sử dụng để cấu hình tự động các thiết bị mạng, như máy tính, điện thoại, máy chủ, địa chỉ IP và các thông số mạng khác. Thay vì phải cấu hình tay địa chỉ IP cho từng thiết bị, DHCP cho phép các thiết bị tự động yêu cầu và nhận địa chỉ IP và các thông số mạng khác từ một máy chủ DHCP trên mạng. Điều này giúp giảm thiểu sự phức tạp của việc quản lý các thiết bị mạng và tăng tính linh hoạt trong việc di chuyển các thiết bị giữa các mạng khác nhau.</a:t>
                </a:r>
                <a:endParaRPr dirty="0">
                  <a:solidFill>
                    <a:schemeClr val="tx1"/>
                  </a:solidFill>
                  <a:latin typeface="+mj-lt"/>
                  <a:sym typeface="Maven Pro"/>
                </a:endParaRPr>
              </a:p>
            </p:txBody>
          </p:sp>
        </p:grpSp>
      </p:grpSp>
      <p:cxnSp>
        <p:nvCxnSpPr>
          <p:cNvPr id="411" name="Google Shape;411;p21"/>
          <p:cNvCxnSpPr>
            <a:cxnSpLocks/>
            <a:stCxn id="393" idx="1"/>
          </p:cNvCxnSpPr>
          <p:nvPr/>
        </p:nvCxnSpPr>
        <p:spPr>
          <a:xfrm rot="10800000">
            <a:off x="514289" y="1939604"/>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392;p21">
            <a:extLst>
              <a:ext uri="{FF2B5EF4-FFF2-40B4-BE49-F238E27FC236}">
                <a16:creationId xmlns:a16="http://schemas.microsoft.com/office/drawing/2014/main" id="{09D996E1-61E1-46D7-F034-5CA395FFBB3C}"/>
              </a:ext>
            </a:extLst>
          </p:cNvPr>
          <p:cNvGrpSpPr/>
          <p:nvPr/>
        </p:nvGrpSpPr>
        <p:grpSpPr>
          <a:xfrm>
            <a:off x="1147589" y="2905780"/>
            <a:ext cx="7437998" cy="1373812"/>
            <a:chOff x="5595692" y="1875013"/>
            <a:chExt cx="7437998" cy="1373812"/>
          </a:xfrm>
        </p:grpSpPr>
        <p:sp>
          <p:nvSpPr>
            <p:cNvPr id="3" name="Google Shape;393;p21">
              <a:extLst>
                <a:ext uri="{FF2B5EF4-FFF2-40B4-BE49-F238E27FC236}">
                  <a16:creationId xmlns:a16="http://schemas.microsoft.com/office/drawing/2014/main" id="{A6E435B6-E14B-60CB-1AF9-992EA41DD68F}"/>
                </a:ext>
              </a:extLst>
            </p:cNvPr>
            <p:cNvSpPr txBox="1"/>
            <p:nvPr/>
          </p:nvSpPr>
          <p:spPr>
            <a:xfrm>
              <a:off x="5595692" y="2462525"/>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02</a:t>
              </a:r>
              <a:endParaRPr sz="3600" dirty="0">
                <a:solidFill>
                  <a:schemeClr val="lt1"/>
                </a:solidFill>
                <a:latin typeface="Share Tech"/>
                <a:ea typeface="Share Tech"/>
                <a:cs typeface="Share Tech"/>
                <a:sym typeface="Share Tech"/>
              </a:endParaRPr>
            </a:p>
          </p:txBody>
        </p:sp>
        <p:grpSp>
          <p:nvGrpSpPr>
            <p:cNvPr id="4" name="Google Shape;394;p21">
              <a:extLst>
                <a:ext uri="{FF2B5EF4-FFF2-40B4-BE49-F238E27FC236}">
                  <a16:creationId xmlns:a16="http://schemas.microsoft.com/office/drawing/2014/main" id="{23218FFB-3D77-4EF7-6A37-D1A625D8B4BA}"/>
                </a:ext>
              </a:extLst>
            </p:cNvPr>
            <p:cNvGrpSpPr/>
            <p:nvPr/>
          </p:nvGrpSpPr>
          <p:grpSpPr>
            <a:xfrm>
              <a:off x="6390399" y="1875013"/>
              <a:ext cx="6643291" cy="786947"/>
              <a:chOff x="713187" y="2403450"/>
              <a:chExt cx="6643291" cy="786947"/>
            </a:xfrm>
          </p:grpSpPr>
          <p:sp>
            <p:nvSpPr>
              <p:cNvPr id="5" name="Google Shape;395;p21">
                <a:extLst>
                  <a:ext uri="{FF2B5EF4-FFF2-40B4-BE49-F238E27FC236}">
                    <a16:creationId xmlns:a16="http://schemas.microsoft.com/office/drawing/2014/main" id="{9CF528AF-FFAF-9355-7DC5-BF05423A6179}"/>
                  </a:ext>
                </a:extLst>
              </p:cNvPr>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STP</a:t>
                </a:r>
                <a:endParaRPr sz="2400" dirty="0">
                  <a:solidFill>
                    <a:schemeClr val="dk1"/>
                  </a:solidFill>
                  <a:latin typeface="Share Tech"/>
                  <a:ea typeface="Share Tech"/>
                  <a:cs typeface="Share Tech"/>
                  <a:sym typeface="Share Tech"/>
                </a:endParaRPr>
              </a:p>
            </p:txBody>
          </p:sp>
          <p:sp>
            <p:nvSpPr>
              <p:cNvPr id="6" name="Google Shape;396;p21">
                <a:extLst>
                  <a:ext uri="{FF2B5EF4-FFF2-40B4-BE49-F238E27FC236}">
                    <a16:creationId xmlns:a16="http://schemas.microsoft.com/office/drawing/2014/main" id="{726B8BD3-6976-585C-B60F-71BD9C879A95}"/>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tx1"/>
                    </a:solidFill>
                    <a:effectLst/>
                    <a:latin typeface="+mj-lt"/>
                  </a:rPr>
                  <a:t>STP (Spanning Tree Protocol) là một giao thức mạng dùng để ngăn chặn các vòng lặp trong mạng Ethernet. STP hoạt động bằng cách chọn một đường đi duy nhất giữa các thiết bị mạng để tránh tạo ra các vòng lặp trong mạng.</a:t>
                </a:r>
                <a:endParaRPr lang="en-US" b="0" i="0" dirty="0">
                  <a:solidFill>
                    <a:schemeClr val="tx1"/>
                  </a:solidFill>
                  <a:effectLst/>
                  <a:latin typeface="+mj-lt"/>
                </a:endParaRPr>
              </a:p>
              <a:p>
                <a:pPr marL="0" lvl="0" indent="0" algn="l" rtl="0">
                  <a:spcBef>
                    <a:spcPts val="0"/>
                  </a:spcBef>
                  <a:spcAft>
                    <a:spcPts val="0"/>
                  </a:spcAft>
                  <a:buNone/>
                </a:pPr>
                <a:r>
                  <a:rPr lang="vi-VN" b="0" i="0" dirty="0">
                    <a:solidFill>
                      <a:schemeClr val="tx1"/>
                    </a:solidFill>
                    <a:effectLst/>
                    <a:latin typeface="+mj-lt"/>
                  </a:rPr>
                  <a:t>Khi một đường truyền bị ngắt hoặc có sự cố xảy ra trong mạng, STP sẽ tính toán lại các đường đi mới để đảm bảo mạng vẫn hoạt động bình thường mà không tạo ra các vòng lặp.</a:t>
                </a:r>
                <a:endParaRPr dirty="0">
                  <a:solidFill>
                    <a:schemeClr val="tx1"/>
                  </a:solidFill>
                  <a:latin typeface="+mj-lt"/>
                  <a:sym typeface="Maven Pro"/>
                </a:endParaRPr>
              </a:p>
            </p:txBody>
          </p:sp>
        </p:grpSp>
      </p:grpSp>
      <p:cxnSp>
        <p:nvCxnSpPr>
          <p:cNvPr id="7" name="Google Shape;411;p21">
            <a:extLst>
              <a:ext uri="{FF2B5EF4-FFF2-40B4-BE49-F238E27FC236}">
                <a16:creationId xmlns:a16="http://schemas.microsoft.com/office/drawing/2014/main" id="{E66C21BA-6019-BAA1-8489-FF1C76C05853}"/>
              </a:ext>
            </a:extLst>
          </p:cNvPr>
          <p:cNvCxnSpPr>
            <a:cxnSpLocks/>
            <a:stCxn id="3" idx="1"/>
          </p:cNvCxnSpPr>
          <p:nvPr/>
        </p:nvCxnSpPr>
        <p:spPr>
          <a:xfrm rot="10800000">
            <a:off x="514289" y="3886442"/>
            <a:ext cx="633300" cy="0"/>
          </a:xfrm>
          <a:prstGeom prst="straightConnector1">
            <a:avLst/>
          </a:prstGeom>
          <a:noFill/>
          <a:ln w="19050" cap="flat" cmpd="sng">
            <a:solidFill>
              <a:schemeClr val="lt2"/>
            </a:solidFill>
            <a:prstDash val="solid"/>
            <a:round/>
            <a:headEnd type="none" w="med" len="med"/>
            <a:tailEnd type="none" w="med" len="med"/>
          </a:ln>
        </p:spPr>
      </p:cxnSp>
      <p:pic>
        <p:nvPicPr>
          <p:cNvPr id="8" name="Picture 7">
            <a:extLst>
              <a:ext uri="{FF2B5EF4-FFF2-40B4-BE49-F238E27FC236}">
                <a16:creationId xmlns:a16="http://schemas.microsoft.com/office/drawing/2014/main" id="{F1C1C4F3-099A-CF87-0CCF-57E90CC2421D}"/>
              </a:ext>
            </a:extLst>
          </p:cNvPr>
          <p:cNvPicPr>
            <a:picLocks noChangeAspect="1"/>
          </p:cNvPicPr>
          <p:nvPr/>
        </p:nvPicPr>
        <p:blipFill>
          <a:blip r:embed="rId3"/>
          <a:stretch>
            <a:fillRect/>
          </a:stretch>
        </p:blipFill>
        <p:spPr>
          <a:xfrm>
            <a:off x="49660" y="41973"/>
            <a:ext cx="793456" cy="4377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1"/>
          <p:cNvSpPr txBox="1">
            <a:spLocks noGrp="1"/>
          </p:cNvSpPr>
          <p:nvPr>
            <p:ph type="title"/>
          </p:nvPr>
        </p:nvSpPr>
        <p:spPr>
          <a:xfrm>
            <a:off x="720000" y="404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Cơ</a:t>
            </a:r>
            <a:r>
              <a:rPr lang="en-US" dirty="0"/>
              <a:t> </a:t>
            </a:r>
            <a:r>
              <a:rPr lang="en-US" dirty="0" err="1"/>
              <a:t>sở</a:t>
            </a:r>
            <a:r>
              <a:rPr lang="en-US" dirty="0"/>
              <a:t> </a:t>
            </a:r>
            <a:r>
              <a:rPr lang="en-US" dirty="0" err="1"/>
              <a:t>lí</a:t>
            </a:r>
            <a:r>
              <a:rPr lang="en-US" dirty="0"/>
              <a:t> </a:t>
            </a:r>
            <a:r>
              <a:rPr lang="en-US" dirty="0" err="1"/>
              <a:t>thuyết</a:t>
            </a:r>
            <a:endParaRPr dirty="0"/>
          </a:p>
        </p:txBody>
      </p:sp>
      <p:grpSp>
        <p:nvGrpSpPr>
          <p:cNvPr id="392" name="Google Shape;392;p21"/>
          <p:cNvGrpSpPr/>
          <p:nvPr/>
        </p:nvGrpSpPr>
        <p:grpSpPr>
          <a:xfrm>
            <a:off x="1147589" y="977527"/>
            <a:ext cx="7437998" cy="965850"/>
            <a:chOff x="5595692" y="1893598"/>
            <a:chExt cx="7437998" cy="965850"/>
          </a:xfrm>
        </p:grpSpPr>
        <p:sp>
          <p:nvSpPr>
            <p:cNvPr id="393" name="Google Shape;393;p21"/>
            <p:cNvSpPr txBox="1"/>
            <p:nvPr/>
          </p:nvSpPr>
          <p:spPr>
            <a:xfrm>
              <a:off x="5595692" y="2073148"/>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03</a:t>
              </a:r>
              <a:endParaRPr sz="3600" dirty="0">
                <a:solidFill>
                  <a:schemeClr val="lt1"/>
                </a:solidFill>
                <a:latin typeface="Share Tech"/>
                <a:ea typeface="Share Tech"/>
                <a:cs typeface="Share Tech"/>
                <a:sym typeface="Share Tech"/>
              </a:endParaRPr>
            </a:p>
          </p:txBody>
        </p:sp>
        <p:grpSp>
          <p:nvGrpSpPr>
            <p:cNvPr id="394" name="Google Shape;394;p21"/>
            <p:cNvGrpSpPr/>
            <p:nvPr/>
          </p:nvGrpSpPr>
          <p:grpSpPr>
            <a:xfrm>
              <a:off x="6364292" y="1893598"/>
              <a:ext cx="6669398" cy="768362"/>
              <a:chOff x="687080" y="2422035"/>
              <a:chExt cx="6669398" cy="768362"/>
            </a:xfrm>
          </p:grpSpPr>
          <p:sp>
            <p:nvSpPr>
              <p:cNvPr id="395" name="Google Shape;395;p21"/>
              <p:cNvSpPr txBox="1"/>
              <p:nvPr/>
            </p:nvSpPr>
            <p:spPr>
              <a:xfrm>
                <a:off x="687080" y="2422035"/>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SSH</a:t>
                </a:r>
                <a:endParaRPr sz="2400" dirty="0">
                  <a:solidFill>
                    <a:schemeClr val="dk1"/>
                  </a:solidFill>
                  <a:latin typeface="Share Tech"/>
                  <a:ea typeface="Share Tech"/>
                  <a:cs typeface="Share Tech"/>
                  <a:sym typeface="Share Tech"/>
                </a:endParaRPr>
              </a:p>
            </p:txBody>
          </p:sp>
          <p:sp>
            <p:nvSpPr>
              <p:cNvPr id="396" name="Google Shape;396;p21"/>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tx1"/>
                    </a:solidFill>
                    <a:effectLst/>
                    <a:latin typeface="+mj-lt"/>
                  </a:rPr>
                  <a:t>SSH (Secure Shell) là một giao thức mạng được sử dụng để thiết lập kết nối bảo mật giữa các thiết bị trên mạng. SSH được sử dụng để đăng nhập và quản lý các thiết bị từ xa, như máy chủ, switch, router, firewall, và các thiết bị khác.</a:t>
                </a:r>
                <a:endParaRPr dirty="0">
                  <a:solidFill>
                    <a:schemeClr val="tx1"/>
                  </a:solidFill>
                  <a:latin typeface="+mj-lt"/>
                  <a:sym typeface="Maven Pro"/>
                </a:endParaRPr>
              </a:p>
            </p:txBody>
          </p:sp>
        </p:grpSp>
      </p:grpSp>
      <p:cxnSp>
        <p:nvCxnSpPr>
          <p:cNvPr id="411" name="Google Shape;411;p21"/>
          <p:cNvCxnSpPr>
            <a:cxnSpLocks/>
            <a:stCxn id="393" idx="1"/>
          </p:cNvCxnSpPr>
          <p:nvPr/>
        </p:nvCxnSpPr>
        <p:spPr>
          <a:xfrm rot="10800000">
            <a:off x="514289" y="1550227"/>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2" name="Google Shape;392;p21">
            <a:extLst>
              <a:ext uri="{FF2B5EF4-FFF2-40B4-BE49-F238E27FC236}">
                <a16:creationId xmlns:a16="http://schemas.microsoft.com/office/drawing/2014/main" id="{09D996E1-61E1-46D7-F034-5CA395FFBB3C}"/>
              </a:ext>
            </a:extLst>
          </p:cNvPr>
          <p:cNvGrpSpPr/>
          <p:nvPr/>
        </p:nvGrpSpPr>
        <p:grpSpPr>
          <a:xfrm>
            <a:off x="1147589" y="2181676"/>
            <a:ext cx="7437998" cy="975944"/>
            <a:chOff x="5595692" y="1875013"/>
            <a:chExt cx="7437998" cy="975944"/>
          </a:xfrm>
        </p:grpSpPr>
        <p:sp>
          <p:nvSpPr>
            <p:cNvPr id="3" name="Google Shape;393;p21">
              <a:extLst>
                <a:ext uri="{FF2B5EF4-FFF2-40B4-BE49-F238E27FC236}">
                  <a16:creationId xmlns:a16="http://schemas.microsoft.com/office/drawing/2014/main" id="{A6E435B6-E14B-60CB-1AF9-992EA41DD68F}"/>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04</a:t>
              </a:r>
              <a:endParaRPr sz="3600" dirty="0">
                <a:solidFill>
                  <a:schemeClr val="lt1"/>
                </a:solidFill>
                <a:latin typeface="Share Tech"/>
                <a:ea typeface="Share Tech"/>
                <a:cs typeface="Share Tech"/>
                <a:sym typeface="Share Tech"/>
              </a:endParaRPr>
            </a:p>
          </p:txBody>
        </p:sp>
        <p:grpSp>
          <p:nvGrpSpPr>
            <p:cNvPr id="4" name="Google Shape;394;p21">
              <a:extLst>
                <a:ext uri="{FF2B5EF4-FFF2-40B4-BE49-F238E27FC236}">
                  <a16:creationId xmlns:a16="http://schemas.microsoft.com/office/drawing/2014/main" id="{23218FFB-3D77-4EF7-6A37-D1A625D8B4BA}"/>
                </a:ext>
              </a:extLst>
            </p:cNvPr>
            <p:cNvGrpSpPr/>
            <p:nvPr/>
          </p:nvGrpSpPr>
          <p:grpSpPr>
            <a:xfrm>
              <a:off x="6390399" y="1875013"/>
              <a:ext cx="6643291" cy="786947"/>
              <a:chOff x="713187" y="2403450"/>
              <a:chExt cx="6643291" cy="786947"/>
            </a:xfrm>
          </p:grpSpPr>
          <p:sp>
            <p:nvSpPr>
              <p:cNvPr id="5" name="Google Shape;395;p21">
                <a:extLst>
                  <a:ext uri="{FF2B5EF4-FFF2-40B4-BE49-F238E27FC236}">
                    <a16:creationId xmlns:a16="http://schemas.microsoft.com/office/drawing/2014/main" id="{9CF528AF-FFAF-9355-7DC5-BF05423A6179}"/>
                  </a:ext>
                </a:extLst>
              </p:cNvPr>
              <p:cNvSpPr txBox="1"/>
              <p:nvPr/>
            </p:nvSpPr>
            <p:spPr>
              <a:xfrm>
                <a:off x="713200" y="2403450"/>
                <a:ext cx="20403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EIGRP</a:t>
                </a:r>
                <a:endParaRPr sz="2400" dirty="0">
                  <a:solidFill>
                    <a:schemeClr val="dk1"/>
                  </a:solidFill>
                  <a:latin typeface="Share Tech"/>
                  <a:ea typeface="Share Tech"/>
                  <a:cs typeface="Share Tech"/>
                  <a:sym typeface="Share Tech"/>
                </a:endParaRPr>
              </a:p>
            </p:txBody>
          </p:sp>
          <p:sp>
            <p:nvSpPr>
              <p:cNvPr id="6" name="Google Shape;396;p21">
                <a:extLst>
                  <a:ext uri="{FF2B5EF4-FFF2-40B4-BE49-F238E27FC236}">
                    <a16:creationId xmlns:a16="http://schemas.microsoft.com/office/drawing/2014/main" id="{726B8BD3-6976-585C-B60F-71BD9C879A95}"/>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tx1"/>
                    </a:solidFill>
                    <a:effectLst/>
                    <a:latin typeface="+mj-lt"/>
                  </a:rPr>
                  <a:t>EIGRP (Enhanced Interior Gateway Routing Protocol) là một giao thức định tuyến trong mạng máy tính được phát triển bởi Cisco. EIGRP là một giao thức định tuyến tự động, nó cung cấp khả năng định tuyến nhanh, tin cậy và linh hoạt cho các mạng lớn và phức tạp.</a:t>
                </a:r>
                <a:endParaRPr dirty="0">
                  <a:solidFill>
                    <a:schemeClr val="tx1"/>
                  </a:solidFill>
                  <a:latin typeface="+mj-lt"/>
                  <a:sym typeface="Maven Pro"/>
                </a:endParaRPr>
              </a:p>
            </p:txBody>
          </p:sp>
        </p:grpSp>
      </p:grpSp>
      <p:cxnSp>
        <p:nvCxnSpPr>
          <p:cNvPr id="7" name="Google Shape;411;p21">
            <a:extLst>
              <a:ext uri="{FF2B5EF4-FFF2-40B4-BE49-F238E27FC236}">
                <a16:creationId xmlns:a16="http://schemas.microsoft.com/office/drawing/2014/main" id="{E66C21BA-6019-BAA1-8489-FF1C76C05853}"/>
              </a:ext>
            </a:extLst>
          </p:cNvPr>
          <p:cNvCxnSpPr>
            <a:cxnSpLocks/>
            <a:stCxn id="3" idx="1"/>
          </p:cNvCxnSpPr>
          <p:nvPr/>
        </p:nvCxnSpPr>
        <p:spPr>
          <a:xfrm rot="10800000">
            <a:off x="514289" y="2764470"/>
            <a:ext cx="633300" cy="0"/>
          </a:xfrm>
          <a:prstGeom prst="straightConnector1">
            <a:avLst/>
          </a:prstGeom>
          <a:noFill/>
          <a:ln w="19050" cap="flat" cmpd="sng">
            <a:solidFill>
              <a:schemeClr val="lt2"/>
            </a:solidFill>
            <a:prstDash val="solid"/>
            <a:round/>
            <a:headEnd type="none" w="med" len="med"/>
            <a:tailEnd type="none" w="med" len="med"/>
          </a:ln>
        </p:spPr>
      </p:cxnSp>
      <p:grpSp>
        <p:nvGrpSpPr>
          <p:cNvPr id="8" name="Google Shape;392;p21">
            <a:extLst>
              <a:ext uri="{FF2B5EF4-FFF2-40B4-BE49-F238E27FC236}">
                <a16:creationId xmlns:a16="http://schemas.microsoft.com/office/drawing/2014/main" id="{986E5D8A-4302-8794-5D25-427B4FCD00FE}"/>
              </a:ext>
            </a:extLst>
          </p:cNvPr>
          <p:cNvGrpSpPr/>
          <p:nvPr/>
        </p:nvGrpSpPr>
        <p:grpSpPr>
          <a:xfrm>
            <a:off x="1147589" y="3361773"/>
            <a:ext cx="7437998" cy="975944"/>
            <a:chOff x="5595692" y="1875013"/>
            <a:chExt cx="7437998" cy="975944"/>
          </a:xfrm>
        </p:grpSpPr>
        <p:sp>
          <p:nvSpPr>
            <p:cNvPr id="9" name="Google Shape;393;p21">
              <a:extLst>
                <a:ext uri="{FF2B5EF4-FFF2-40B4-BE49-F238E27FC236}">
                  <a16:creationId xmlns:a16="http://schemas.microsoft.com/office/drawing/2014/main" id="{3BB481FF-0875-5324-34DD-639DD9260088}"/>
                </a:ext>
              </a:extLst>
            </p:cNvPr>
            <p:cNvSpPr txBox="1"/>
            <p:nvPr/>
          </p:nvSpPr>
          <p:spPr>
            <a:xfrm>
              <a:off x="5595692" y="2064657"/>
              <a:ext cx="768600" cy="78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Share Tech"/>
                  <a:ea typeface="Share Tech"/>
                  <a:cs typeface="Share Tech"/>
                  <a:sym typeface="Share Tech"/>
                </a:rPr>
                <a:t>05</a:t>
              </a:r>
              <a:endParaRPr sz="3600" dirty="0">
                <a:solidFill>
                  <a:schemeClr val="lt1"/>
                </a:solidFill>
                <a:latin typeface="Share Tech"/>
                <a:ea typeface="Share Tech"/>
                <a:cs typeface="Share Tech"/>
                <a:sym typeface="Share Tech"/>
              </a:endParaRPr>
            </a:p>
          </p:txBody>
        </p:sp>
        <p:grpSp>
          <p:nvGrpSpPr>
            <p:cNvPr id="10" name="Google Shape;394;p21">
              <a:extLst>
                <a:ext uri="{FF2B5EF4-FFF2-40B4-BE49-F238E27FC236}">
                  <a16:creationId xmlns:a16="http://schemas.microsoft.com/office/drawing/2014/main" id="{0B11C776-E6CB-D604-BC55-616D29645666}"/>
                </a:ext>
              </a:extLst>
            </p:cNvPr>
            <p:cNvGrpSpPr/>
            <p:nvPr/>
          </p:nvGrpSpPr>
          <p:grpSpPr>
            <a:xfrm>
              <a:off x="6390399" y="1875013"/>
              <a:ext cx="6643291" cy="786947"/>
              <a:chOff x="713187" y="2403450"/>
              <a:chExt cx="6643291" cy="786947"/>
            </a:xfrm>
          </p:grpSpPr>
          <p:sp>
            <p:nvSpPr>
              <p:cNvPr id="11" name="Google Shape;395;p21">
                <a:extLst>
                  <a:ext uri="{FF2B5EF4-FFF2-40B4-BE49-F238E27FC236}">
                    <a16:creationId xmlns:a16="http://schemas.microsoft.com/office/drawing/2014/main" id="{96335E06-C96B-4738-FE34-151ECE60A5C5}"/>
                  </a:ext>
                </a:extLst>
              </p:cNvPr>
              <p:cNvSpPr txBox="1"/>
              <p:nvPr/>
            </p:nvSpPr>
            <p:spPr>
              <a:xfrm>
                <a:off x="713199" y="2403450"/>
                <a:ext cx="4528293"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solidFill>
                      <a:schemeClr val="dk1"/>
                    </a:solidFill>
                    <a:latin typeface="Share Tech"/>
                    <a:ea typeface="Share Tech"/>
                    <a:cs typeface="Share Tech"/>
                    <a:sym typeface="Share Tech"/>
                  </a:rPr>
                  <a:t>Chia subnet </a:t>
                </a:r>
                <a:r>
                  <a:rPr lang="en-US" sz="2400" dirty="0" err="1">
                    <a:solidFill>
                      <a:schemeClr val="dk1"/>
                    </a:solidFill>
                    <a:latin typeface="Share Tech"/>
                    <a:ea typeface="Share Tech"/>
                    <a:cs typeface="Share Tech"/>
                    <a:sym typeface="Share Tech"/>
                  </a:rPr>
                  <a:t>theo</a:t>
                </a:r>
                <a:r>
                  <a:rPr lang="en-US" sz="2400" dirty="0">
                    <a:solidFill>
                      <a:schemeClr val="dk1"/>
                    </a:solidFill>
                    <a:latin typeface="Share Tech"/>
                    <a:ea typeface="Share Tech"/>
                    <a:cs typeface="Share Tech"/>
                    <a:sym typeface="Share Tech"/>
                  </a:rPr>
                  <a:t> </a:t>
                </a:r>
                <a:r>
                  <a:rPr lang="en-US" sz="2400" dirty="0" err="1">
                    <a:solidFill>
                      <a:schemeClr val="dk1"/>
                    </a:solidFill>
                    <a:latin typeface="Share Tech"/>
                    <a:ea typeface="Share Tech"/>
                    <a:cs typeface="Share Tech"/>
                    <a:sym typeface="Share Tech"/>
                  </a:rPr>
                  <a:t>chức</a:t>
                </a:r>
                <a:r>
                  <a:rPr lang="en-US" sz="2400" dirty="0">
                    <a:solidFill>
                      <a:schemeClr val="dk1"/>
                    </a:solidFill>
                    <a:latin typeface="Share Tech"/>
                    <a:ea typeface="Share Tech"/>
                    <a:cs typeface="Share Tech"/>
                    <a:sym typeface="Share Tech"/>
                  </a:rPr>
                  <a:t> </a:t>
                </a:r>
                <a:r>
                  <a:rPr lang="en-US" sz="2400" dirty="0" err="1">
                    <a:solidFill>
                      <a:schemeClr val="dk1"/>
                    </a:solidFill>
                    <a:latin typeface="Share Tech"/>
                    <a:ea typeface="Share Tech"/>
                    <a:cs typeface="Share Tech"/>
                    <a:sym typeface="Share Tech"/>
                  </a:rPr>
                  <a:t>năng</a:t>
                </a:r>
                <a:endParaRPr sz="2400" dirty="0">
                  <a:solidFill>
                    <a:schemeClr val="dk1"/>
                  </a:solidFill>
                  <a:latin typeface="Share Tech"/>
                  <a:ea typeface="Share Tech"/>
                  <a:cs typeface="Share Tech"/>
                  <a:sym typeface="Share Tech"/>
                </a:endParaRPr>
              </a:p>
            </p:txBody>
          </p:sp>
          <p:sp>
            <p:nvSpPr>
              <p:cNvPr id="12" name="Google Shape;396;p21">
                <a:extLst>
                  <a:ext uri="{FF2B5EF4-FFF2-40B4-BE49-F238E27FC236}">
                    <a16:creationId xmlns:a16="http://schemas.microsoft.com/office/drawing/2014/main" id="{57258895-127F-50E8-9B4E-872F063CAEE4}"/>
                  </a:ext>
                </a:extLst>
              </p:cNvPr>
              <p:cNvSpPr txBox="1"/>
              <p:nvPr/>
            </p:nvSpPr>
            <p:spPr>
              <a:xfrm>
                <a:off x="713187" y="2705897"/>
                <a:ext cx="6643291"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chemeClr val="tx1"/>
                    </a:solidFill>
                    <a:effectLst/>
                    <a:latin typeface="+mj-lt"/>
                  </a:rPr>
                  <a:t>Việc chia subnet các mạng con theo chức năng là một cách hiệu quả để tổ chức các địa chỉ IP trong một mạng. Bằng cách phân chia mạng thành các phân đoạn (subnet), chúng ta có thể kiểm soát được địa chỉ IP được sử dụng và giúp tăng hiệu quả trong quản lý và thiết kế mạng.</a:t>
                </a:r>
                <a:endParaRPr dirty="0">
                  <a:solidFill>
                    <a:schemeClr val="tx1"/>
                  </a:solidFill>
                  <a:latin typeface="+mj-lt"/>
                  <a:sym typeface="Maven Pro"/>
                </a:endParaRPr>
              </a:p>
            </p:txBody>
          </p:sp>
        </p:grpSp>
      </p:grpSp>
      <p:cxnSp>
        <p:nvCxnSpPr>
          <p:cNvPr id="13" name="Google Shape;411;p21">
            <a:extLst>
              <a:ext uri="{FF2B5EF4-FFF2-40B4-BE49-F238E27FC236}">
                <a16:creationId xmlns:a16="http://schemas.microsoft.com/office/drawing/2014/main" id="{DB7090DE-0A27-11DD-9BAF-AE198CCDE313}"/>
              </a:ext>
            </a:extLst>
          </p:cNvPr>
          <p:cNvCxnSpPr>
            <a:cxnSpLocks/>
            <a:stCxn id="9" idx="1"/>
          </p:cNvCxnSpPr>
          <p:nvPr/>
        </p:nvCxnSpPr>
        <p:spPr>
          <a:xfrm rot="10800000">
            <a:off x="514289" y="3944567"/>
            <a:ext cx="633300" cy="0"/>
          </a:xfrm>
          <a:prstGeom prst="straightConnector1">
            <a:avLst/>
          </a:prstGeom>
          <a:noFill/>
          <a:ln w="19050" cap="flat" cmpd="sng">
            <a:solidFill>
              <a:schemeClr val="lt2"/>
            </a:solidFill>
            <a:prstDash val="solid"/>
            <a:round/>
            <a:headEnd type="none" w="med" len="med"/>
            <a:tailEnd type="none" w="med" len="med"/>
          </a:ln>
        </p:spPr>
      </p:cxnSp>
      <p:pic>
        <p:nvPicPr>
          <p:cNvPr id="14" name="Picture 13">
            <a:extLst>
              <a:ext uri="{FF2B5EF4-FFF2-40B4-BE49-F238E27FC236}">
                <a16:creationId xmlns:a16="http://schemas.microsoft.com/office/drawing/2014/main" id="{40BBA171-51F5-9E69-B9AD-C6EB1B745D67}"/>
              </a:ext>
            </a:extLst>
          </p:cNvPr>
          <p:cNvPicPr>
            <a:picLocks noChangeAspect="1"/>
          </p:cNvPicPr>
          <p:nvPr/>
        </p:nvPicPr>
        <p:blipFill>
          <a:blip r:embed="rId3"/>
          <a:stretch>
            <a:fillRect/>
          </a:stretch>
        </p:blipFill>
        <p:spPr>
          <a:xfrm>
            <a:off x="49660" y="41973"/>
            <a:ext cx="793456" cy="437723"/>
          </a:xfrm>
          <a:prstGeom prst="rect">
            <a:avLst/>
          </a:prstGeom>
        </p:spPr>
      </p:pic>
    </p:spTree>
    <p:extLst>
      <p:ext uri="{BB962C8B-B14F-4D97-AF65-F5344CB8AC3E}">
        <p14:creationId xmlns:p14="http://schemas.microsoft.com/office/powerpoint/2010/main" val="270421014"/>
      </p:ext>
    </p:extLst>
  </p:cSld>
  <p:clrMapOvr>
    <a:masterClrMapping/>
  </p:clrMapOvr>
</p:sld>
</file>

<file path=ppt/theme/theme1.xml><?xml version="1.0" encoding="utf-8"?>
<a:theme xmlns:a="http://schemas.openxmlformats.org/drawingml/2006/main" name="Data Science Consulting Infographics by Slidesgo">
  <a:themeElements>
    <a:clrScheme name="Simple Light">
      <a:dk1>
        <a:srgbClr val="FFFFFF"/>
      </a:dk1>
      <a:lt1>
        <a:srgbClr val="002845"/>
      </a:lt1>
      <a:dk2>
        <a:srgbClr val="1A5E8F"/>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1830</Words>
  <Application>Microsoft Office PowerPoint</Application>
  <PresentationFormat>On-screen Show (16:9)</PresentationFormat>
  <Paragraphs>155</Paragraphs>
  <Slides>29</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Segoe UI Black</vt:lpstr>
      <vt:lpstr>Arial</vt:lpstr>
      <vt:lpstr>Segoe UI</vt:lpstr>
      <vt:lpstr>Segoe UI Variable Display Semib</vt:lpstr>
      <vt:lpstr>Share Tech</vt:lpstr>
      <vt:lpstr>Anaheim</vt:lpstr>
      <vt:lpstr>Segoe UI Semibold</vt:lpstr>
      <vt:lpstr>Roboto Condensed Light</vt:lpstr>
      <vt:lpstr>Times New Roman</vt:lpstr>
      <vt:lpstr>SegoeuiPc</vt:lpstr>
      <vt:lpstr>Bebas Neue</vt:lpstr>
      <vt:lpstr>Maven Pro</vt:lpstr>
      <vt:lpstr>Nunito Light</vt:lpstr>
      <vt:lpstr>Data Science Consulting Infographics by Slidesgo</vt:lpstr>
      <vt:lpstr>Thiết kế và triển khai hệ thống mạng máy tính cho trường Đại học Văn Lang có 2 chi nhánh ở TPHCM.</vt:lpstr>
      <vt:lpstr>Giới thiệu về báo cáo đồ án</vt:lpstr>
      <vt:lpstr>PowerPoint Presentation</vt:lpstr>
      <vt:lpstr>TỔNG QUAN</vt:lpstr>
      <vt:lpstr>TỔNG QUAN </vt:lpstr>
      <vt:lpstr>TỔNG QUAN</vt:lpstr>
      <vt:lpstr>TỔNG QUAN</vt:lpstr>
      <vt:lpstr>Cơ sở lí thuyết</vt:lpstr>
      <vt:lpstr>Cơ sở lí thuyết</vt:lpstr>
      <vt:lpstr>Cơ sở lí thuyết</vt:lpstr>
      <vt:lpstr>Cơ sở lí thuyết</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THỰC NGHIỆM</vt:lpstr>
      <vt:lpstr>DEMO MÔ HÌNH MẠNG MÁY TÍNH</vt:lpstr>
      <vt:lpstr>KẾT LUẬN VÀ HƯỚNG PHÁT TRIỂN</vt:lpstr>
      <vt:lpstr>KẾT LUẬN VÀ HƯỚNG PHÁT TRIỂN</vt:lpstr>
      <vt:lpstr>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và triển khai hệ thống mạng máy tính cho trường Đại học Văn Lang có 2 chi nhánh ở TPHCM.</dc:title>
  <dc:creator>Duy Tran Bao</dc:creator>
  <cp:lastModifiedBy>Duy</cp:lastModifiedBy>
  <cp:revision>1</cp:revision>
  <dcterms:modified xsi:type="dcterms:W3CDTF">2023-04-20T09:02:44Z</dcterms:modified>
</cp:coreProperties>
</file>